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9.xml" ContentType="application/vnd.openxmlformats-officedocument.presentationml.tags+xml"/>
  <Override PartName="/ppt/notesSlides/notesSlide12.xml" ContentType="application/vnd.openxmlformats-officedocument.presentationml.notesSlide+xml"/>
  <Override PartName="/ppt/tags/tag70.xml" ContentType="application/vnd.openxmlformats-officedocument.presentationml.tags+xml"/>
  <Override PartName="/ppt/notesSlides/notesSlide13.xml" ContentType="application/vnd.openxmlformats-officedocument.presentationml.notesSlide+xml"/>
  <Override PartName="/ppt/tags/tag71.xml" ContentType="application/vnd.openxmlformats-officedocument.presentationml.tags+xml"/>
  <Override PartName="/ppt/notesSlides/notesSlide14.xml" ContentType="application/vnd.openxmlformats-officedocument.presentationml.notesSlide+xml"/>
  <Override PartName="/ppt/tags/tag7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notesSlides/notesSlide18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0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1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8.xml" ContentType="application/vnd.openxmlformats-officedocument.presentationml.notesSlide+xml"/>
  <Override PartName="/ppt/tags/tag124.xml" ContentType="application/vnd.openxmlformats-officedocument.presentationml.tags+xml"/>
  <Override PartName="/ppt/notesSlides/notesSlide29.xml" ContentType="application/vnd.openxmlformats-officedocument.presentationml.notesSlide+xml"/>
  <Override PartName="/ppt/tags/tag125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82" r:id="rId4"/>
    <p:sldId id="283" r:id="rId5"/>
    <p:sldId id="284" r:id="rId6"/>
    <p:sldId id="308" r:id="rId7"/>
    <p:sldId id="309" r:id="rId8"/>
    <p:sldId id="310" r:id="rId9"/>
    <p:sldId id="311" r:id="rId10"/>
    <p:sldId id="312" r:id="rId11"/>
    <p:sldId id="286" r:id="rId12"/>
    <p:sldId id="287" r:id="rId13"/>
    <p:sldId id="288" r:id="rId14"/>
    <p:sldId id="289" r:id="rId15"/>
    <p:sldId id="290" r:id="rId16"/>
    <p:sldId id="294" r:id="rId17"/>
    <p:sldId id="305" r:id="rId18"/>
    <p:sldId id="291" r:id="rId19"/>
    <p:sldId id="313" r:id="rId20"/>
    <p:sldId id="314" r:id="rId21"/>
    <p:sldId id="301" r:id="rId22"/>
    <p:sldId id="296" r:id="rId23"/>
    <p:sldId id="293" r:id="rId24"/>
    <p:sldId id="299" r:id="rId25"/>
    <p:sldId id="297" r:id="rId26"/>
    <p:sldId id="304" r:id="rId27"/>
    <p:sldId id="298" r:id="rId28"/>
    <p:sldId id="316" r:id="rId29"/>
    <p:sldId id="306" r:id="rId30"/>
    <p:sldId id="307" r:id="rId31"/>
  </p:sldIdLst>
  <p:sldSz cx="12192000" cy="6858000"/>
  <p:notesSz cx="6858000" cy="9144000"/>
  <p:custDataLst>
    <p:tags r:id="rId3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C9C"/>
    <a:srgbClr val="0563C1"/>
    <a:srgbClr val="FFFFFF"/>
    <a:srgbClr val="C0D0F5"/>
    <a:srgbClr val="F2F2F2"/>
    <a:srgbClr val="7F7F7F"/>
    <a:srgbClr val="BFBFBF"/>
    <a:srgbClr val="C0C0C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9"/>
    <p:restoredTop sz="93451"/>
  </p:normalViewPr>
  <p:slideViewPr>
    <p:cSldViewPr snapToGrid="0" snapToObjects="1">
      <p:cViewPr varScale="1">
        <p:scale>
          <a:sx n="90" d="100"/>
          <a:sy n="90" d="100"/>
        </p:scale>
        <p:origin x="10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42A9-28B0-3F43-B20E-8482A20FD632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EA9C8-A3C1-E74F-8C30-ADABC09522B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88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167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93f36ed4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593f36ed42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593f36ed42_0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92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242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015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68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306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421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490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141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23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280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135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991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256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155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4284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500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46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339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189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051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10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4388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23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82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A9C8-A3C1-E74F-8C30-ADABC09522B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913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8974a312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58974a3122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8974a3122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54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93f36ed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593f36ed4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593f36ed4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076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93f36ed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593f36ed42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593f36ed42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074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93f36ed4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593f36ed42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593f36ed42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740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0297-9801-D844-AFB0-40C1214F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B5DCB-2EED-8A4F-94A0-476E4E9BA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3DAD9-898C-614B-9ABF-BE6D41FA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AC08-DCAC-D54F-8FF6-913F06B7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13208-28D0-9B4E-A596-9071623D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6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93E4-5427-CD43-8142-350136E4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E2E53-06D2-3C44-80EA-F692D0591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5C0A8-FE07-1640-B93F-A0700B00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4D3C4-8C85-FC41-A868-BC84DB26F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EFC8B-74CE-434F-9E5F-2EAC0D7A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38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A23B90-7AB3-C74C-9FB4-A33D7ECDF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A0466-D686-0545-BCB0-55996F9DA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E36CD-9150-FB48-B270-8D057B4C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EAA63-36B2-074C-82DD-EF4B9AD9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2A46A-B179-2A45-B1C7-A4F2183E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2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7446-2FFA-B041-B632-5933D89B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4A55F-AB14-3A41-B80E-945853E32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09B85-EB9C-CE4C-9106-A1FCBD87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CB32E-1EBF-7A44-911B-1A22238D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E6E30-AE11-AC4D-A5D3-137EC696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2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985A-DA72-774C-846D-2968208E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9BB1-1E8E-3B4E-AA8B-FE3CBACE4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639F2-72D5-E841-BDD8-D0B21305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421D5-C162-D743-9DE1-F2CFFA4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842D3-23D1-8F43-AAFC-51A3EB90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71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4F02-4033-E147-85CC-427C9F78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8B78-4124-2F43-AA58-0EFA6FCCB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7869A-124F-4946-AC60-E64F93898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227E7-BFF6-F440-926F-70B7E4D3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66180-0414-644A-BCD7-1FCB06ED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93EC8-F634-EA4A-A947-87624A3D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95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76EF-8E07-E541-8775-400CA3F1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3B097-00A8-9643-8A02-1722C881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7FDE3-49C3-524C-8049-4CD364CD9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826B4-9989-5D42-9C58-455F41CD7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A2D74-B54C-EE42-85F1-18BB36381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9F5DA-2FBA-D045-BFB3-57E4F898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21354-6A5F-8C45-985D-6B7CEACA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D52F8-0B43-B94F-93F2-F2337DAD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9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FAC1-8E6C-7742-A3F2-3AC7CE52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5C5F1-F273-7A4B-8A57-6E555AE8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125CF-A0BC-7246-939A-10698AC6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73FFC-1F4A-C248-9143-95DF15E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53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618A9-2C60-2B4F-B27E-478AFBBE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475792-ECB2-794A-B53A-F0C6D5AC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007F8-A88F-144F-9BCA-C468858D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74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FEE40-568E-B942-989C-6B1951EF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08DB-F760-584C-97A1-B42EE6F81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8883C-E635-3E4E-92DD-FBC19EB4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1D59B-3C27-3940-953E-FD9FF1CF7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5F4D-FAC2-C14D-BFEF-BF88EBED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9D6CF-6C59-8341-AC0C-500AC65C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77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13DC-DC2F-6A4D-8108-1A7C35F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85D73-ADD1-7949-AD34-252DA9335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BB0B0-2D14-7A48-BE92-47C5B387B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1E6FE-3A58-C74A-8C4C-A54B9D4F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01AF8-9C77-3846-9695-AAEE114C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25F89-67BE-6941-981B-4F390768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35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B50303-8571-0B4C-A1E6-25679329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C62DD-61CE-804F-9CCC-FF1EBEDB2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3546B-5597-2043-B0DE-F2ECDFB37A29}" type="datetimeFigureOut">
              <a:rPr lang="de-DE" smtClean="0"/>
              <a:t>25.09.19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DFAE-B56F-D449-87C8-6A9DAECDB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41F14-9158-524F-8B21-EC2551B7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D3659-4FFA-684B-8596-1AB76779FC41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62D7A-AE2B-4740-8FAE-7A0DCDBE54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44.png"/><Relationship Id="rId2" Type="http://schemas.openxmlformats.org/officeDocument/2006/relationships/tags" Target="../tags/tag6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emf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tags" Target="../tags/tag70.xml"/><Relationship Id="rId16" Type="http://schemas.openxmlformats.org/officeDocument/2006/relationships/image" Target="../media/image52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emf"/><Relationship Id="rId11" Type="http://schemas.openxmlformats.org/officeDocument/2006/relationships/image" Target="../media/image47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8.svg"/><Relationship Id="rId1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4.png"/><Relationship Id="rId18" Type="http://schemas.openxmlformats.org/officeDocument/2006/relationships/image" Target="../media/image50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53.svg"/><Relationship Id="rId17" Type="http://schemas.openxmlformats.org/officeDocument/2006/relationships/image" Target="../media/image49.png"/><Relationship Id="rId2" Type="http://schemas.openxmlformats.org/officeDocument/2006/relationships/tags" Target="../tags/tag71.xml"/><Relationship Id="rId16" Type="http://schemas.openxmlformats.org/officeDocument/2006/relationships/image" Target="../media/image9.svg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emf"/><Relationship Id="rId11" Type="http://schemas.openxmlformats.org/officeDocument/2006/relationships/image" Target="../media/image52.pn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19" Type="http://schemas.openxmlformats.org/officeDocument/2006/relationships/image" Target="../media/image47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8.svg"/><Relationship Id="rId14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8.png"/><Relationship Id="rId1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7.png"/><Relationship Id="rId7" Type="http://schemas.openxmlformats.org/officeDocument/2006/relationships/image" Target="../media/image2.PNG"/><Relationship Id="rId12" Type="http://schemas.openxmlformats.org/officeDocument/2006/relationships/image" Target="../media/image57.png"/><Relationship Id="rId17" Type="http://schemas.openxmlformats.org/officeDocument/2006/relationships/image" Target="../media/image44.png"/><Relationship Id="rId2" Type="http://schemas.openxmlformats.org/officeDocument/2006/relationships/tags" Target="../tags/tag72.xml"/><Relationship Id="rId16" Type="http://schemas.openxmlformats.org/officeDocument/2006/relationships/image" Target="../media/image60.png"/><Relationship Id="rId20" Type="http://schemas.openxmlformats.org/officeDocument/2006/relationships/image" Target="../media/image61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emf"/><Relationship Id="rId11" Type="http://schemas.openxmlformats.org/officeDocument/2006/relationships/image" Target="../media/image55.sv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45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8.sv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8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37.png"/><Relationship Id="rId2" Type="http://schemas.openxmlformats.org/officeDocument/2006/relationships/tags" Target="../tags/tag7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emf"/><Relationship Id="rId11" Type="http://schemas.openxmlformats.org/officeDocument/2006/relationships/image" Target="../media/image72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26" Type="http://schemas.openxmlformats.org/officeDocument/2006/relationships/tags" Target="../tags/tag98.xml"/><Relationship Id="rId39" Type="http://schemas.openxmlformats.org/officeDocument/2006/relationships/oleObject" Target="../embeddings/oleObject7.bin"/><Relationship Id="rId21" Type="http://schemas.openxmlformats.org/officeDocument/2006/relationships/tags" Target="../tags/tag93.xml"/><Relationship Id="rId34" Type="http://schemas.openxmlformats.org/officeDocument/2006/relationships/tags" Target="../tags/tag106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tags" Target="../tags/tag92.xml"/><Relationship Id="rId29" Type="http://schemas.openxmlformats.org/officeDocument/2006/relationships/tags" Target="../tags/tag101.xml"/><Relationship Id="rId41" Type="http://schemas.openxmlformats.org/officeDocument/2006/relationships/image" Target="../media/image2.PNG"/><Relationship Id="rId1" Type="http://schemas.openxmlformats.org/officeDocument/2006/relationships/vmlDrawing" Target="../drawings/vmlDrawing7.v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tags" Target="../tags/tag96.xml"/><Relationship Id="rId32" Type="http://schemas.openxmlformats.org/officeDocument/2006/relationships/tags" Target="../tags/tag104.xml"/><Relationship Id="rId37" Type="http://schemas.openxmlformats.org/officeDocument/2006/relationships/slideLayout" Target="../slideLayouts/slideLayout1.xml"/><Relationship Id="rId40" Type="http://schemas.openxmlformats.org/officeDocument/2006/relationships/image" Target="../media/image34.emf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28" Type="http://schemas.openxmlformats.org/officeDocument/2006/relationships/tags" Target="../tags/tag100.xml"/><Relationship Id="rId36" Type="http://schemas.openxmlformats.org/officeDocument/2006/relationships/tags" Target="../tags/tag108.xml"/><Relationship Id="rId10" Type="http://schemas.openxmlformats.org/officeDocument/2006/relationships/tags" Target="../tags/tag82.xml"/><Relationship Id="rId19" Type="http://schemas.openxmlformats.org/officeDocument/2006/relationships/tags" Target="../tags/tag91.xml"/><Relationship Id="rId31" Type="http://schemas.openxmlformats.org/officeDocument/2006/relationships/tags" Target="../tags/tag103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tags" Target="../tags/tag94.xml"/><Relationship Id="rId27" Type="http://schemas.openxmlformats.org/officeDocument/2006/relationships/tags" Target="../tags/tag99.xml"/><Relationship Id="rId30" Type="http://schemas.openxmlformats.org/officeDocument/2006/relationships/tags" Target="../tags/tag102.xml"/><Relationship Id="rId35" Type="http://schemas.openxmlformats.org/officeDocument/2006/relationships/tags" Target="../tags/tag107.xml"/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5" Type="http://schemas.openxmlformats.org/officeDocument/2006/relationships/tags" Target="../tags/tag97.xml"/><Relationship Id="rId33" Type="http://schemas.openxmlformats.org/officeDocument/2006/relationships/tags" Target="../tags/tag105.xml"/><Relationship Id="rId3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2.PN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3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52.png"/><Relationship Id="rId17" Type="http://schemas.openxmlformats.org/officeDocument/2006/relationships/image" Target="../media/image82.png"/><Relationship Id="rId2" Type="http://schemas.openxmlformats.org/officeDocument/2006/relationships/tags" Target="../tags/tag109.xml"/><Relationship Id="rId16" Type="http://schemas.openxmlformats.org/officeDocument/2006/relationships/image" Target="../media/image81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.emf"/><Relationship Id="rId11" Type="http://schemas.openxmlformats.org/officeDocument/2006/relationships/image" Target="../media/image44.png"/><Relationship Id="rId5" Type="http://schemas.openxmlformats.org/officeDocument/2006/relationships/oleObject" Target="../embeddings/oleObject8.bin"/><Relationship Id="rId15" Type="http://schemas.openxmlformats.org/officeDocument/2006/relationships/image" Target="../media/image60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41.png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9" Type="http://schemas.openxmlformats.org/officeDocument/2006/relationships/image" Target="../media/image8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93.png"/><Relationship Id="rId2" Type="http://schemas.openxmlformats.org/officeDocument/2006/relationships/tags" Target="../tags/tag1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emf"/><Relationship Id="rId11" Type="http://schemas.openxmlformats.org/officeDocument/2006/relationships/image" Target="../media/image92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91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image" Target="../media/image34.emf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oleObject" Target="../embeddings/oleObject10.bin"/><Relationship Id="rId2" Type="http://schemas.openxmlformats.org/officeDocument/2006/relationships/tags" Target="../tags/tag111.xml"/><Relationship Id="rId16" Type="http://schemas.openxmlformats.org/officeDocument/2006/relationships/notesSlide" Target="../notesSlides/notesSlide28.xml"/><Relationship Id="rId1" Type="http://schemas.openxmlformats.org/officeDocument/2006/relationships/vmlDrawing" Target="../drawings/vmlDrawing10.v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19.xml"/><Relationship Id="rId19" Type="http://schemas.openxmlformats.org/officeDocument/2006/relationships/image" Target="../media/image2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12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png"/><Relationship Id="rId21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12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image" Target="../media/image32.png"/><Relationship Id="rId79" Type="http://schemas.openxmlformats.org/officeDocument/2006/relationships/image" Target="../media/image38.svg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slideLayout" Target="../slideLayouts/slideLayout1.xml"/><Relationship Id="rId77" Type="http://schemas.openxmlformats.org/officeDocument/2006/relationships/image" Target="../media/image36.sv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image" Target="../media/image34.emf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notesSlide" Target="../notesSlides/notesSlide5.xml"/><Relationship Id="rId75" Type="http://schemas.openxmlformats.org/officeDocument/2006/relationships/image" Target="../media/image33.svg"/><Relationship Id="rId1" Type="http://schemas.openxmlformats.org/officeDocument/2006/relationships/vmlDrawing" Target="../drawings/vmlDrawing1.v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image" Target="../media/image2.PNG"/><Relationship Id="rId78" Type="http://schemas.openxmlformats.org/officeDocument/2006/relationships/image" Target="../media/image3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image" Target="../media/image35.png"/><Relationship Id="rId7" Type="http://schemas.openxmlformats.org/officeDocument/2006/relationships/tags" Target="../tags/tag7.xml"/><Relationship Id="rId71" Type="http://schemas.openxmlformats.org/officeDocument/2006/relationships/oleObject" Target="../embeddings/oleObject1.bin"/><Relationship Id="rId2" Type="http://schemas.openxmlformats.org/officeDocument/2006/relationships/tags" Target="../tags/tag2.xml"/><Relationship Id="rId29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1E4A23-6902-2747-B973-1C494E6DCC90}"/>
              </a:ext>
            </a:extLst>
          </p:cNvPr>
          <p:cNvCxnSpPr>
            <a:cxnSpLocks/>
          </p:cNvCxnSpPr>
          <p:nvPr/>
        </p:nvCxnSpPr>
        <p:spPr>
          <a:xfrm>
            <a:off x="4097997" y="2231863"/>
            <a:ext cx="0" cy="25908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4E7E1F-DC01-FC4B-8ADF-356AA03EF295}"/>
              </a:ext>
            </a:extLst>
          </p:cNvPr>
          <p:cNvSpPr/>
          <p:nvPr/>
        </p:nvSpPr>
        <p:spPr>
          <a:xfrm>
            <a:off x="4415239" y="2706344"/>
            <a:ext cx="7640384" cy="147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>
              <a:spcAft>
                <a:spcPts val="1000"/>
              </a:spcAft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Supply-chain system optimization leveraging demand forecasting</a:t>
            </a:r>
            <a:endParaRPr lang="en-US" sz="3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7ABB2-5DEC-7545-AAAB-50BB7F9D490A}"/>
              </a:ext>
            </a:extLst>
          </p:cNvPr>
          <p:cNvSpPr/>
          <p:nvPr/>
        </p:nvSpPr>
        <p:spPr>
          <a:xfrm>
            <a:off x="4415238" y="4620135"/>
            <a:ext cx="199348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Tuesday, June 4</a:t>
            </a:r>
            <a:r>
              <a:rPr lang="en-US" sz="1000" i="1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A88CF5CE-78C6-7C4F-BCC1-604B9A8E0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38" y="2233511"/>
            <a:ext cx="388475" cy="388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AE1061-1FCE-CD47-A907-BA0552269DED}"/>
              </a:ext>
            </a:extLst>
          </p:cNvPr>
          <p:cNvSpPr/>
          <p:nvPr/>
        </p:nvSpPr>
        <p:spPr>
          <a:xfrm>
            <a:off x="4846327" y="2314792"/>
            <a:ext cx="3093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MBD | Analytics for Retail &amp; Consumer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55008-2158-DD45-9B7C-03EB2C2BCA57}"/>
              </a:ext>
            </a:extLst>
          </p:cNvPr>
          <p:cNvSpPr/>
          <p:nvPr/>
        </p:nvSpPr>
        <p:spPr>
          <a:xfrm>
            <a:off x="4415239" y="4343136"/>
            <a:ext cx="792687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B. Pardo Álvarez | K. van Cauwenberge | D. Dias da Costa |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M. Ehmann | C. Kröger | 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F. Krüger | J. Oldorf | C. Utendorf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5E8A3B-A45F-1746-A2B6-9F399ED88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67" y="2927442"/>
            <a:ext cx="3261814" cy="1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2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/>
          <p:nvPr/>
        </p:nvSpPr>
        <p:spPr>
          <a:xfrm>
            <a:off x="210464" y="83041"/>
            <a:ext cx="11697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Through long lead times combined with short product life cycles there is a constant mismatch of product supply and demand</a:t>
            </a:r>
          </a:p>
        </p:txBody>
      </p:sp>
      <p:cxnSp>
        <p:nvCxnSpPr>
          <p:cNvPr id="541" name="Google Shape;541;p22"/>
          <p:cNvCxnSpPr/>
          <p:nvPr/>
        </p:nvCxnSpPr>
        <p:spPr>
          <a:xfrm>
            <a:off x="210465" y="6270929"/>
            <a:ext cx="116973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2" name="Google Shape;542;p22"/>
          <p:cNvSpPr txBox="1">
            <a:spLocks noGrp="1"/>
          </p:cNvSpPr>
          <p:nvPr>
            <p:ph type="ftr" idx="11"/>
          </p:nvPr>
        </p:nvSpPr>
        <p:spPr>
          <a:xfrm>
            <a:off x="11315129" y="6428237"/>
            <a:ext cx="619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#</a:t>
            </a:r>
            <a:fld id="{00000000-1234-1234-1234-123412341234}" type="slidenum">
              <a:rPr lang="en-US">
                <a:solidFill>
                  <a:srgbClr val="7F7F7F"/>
                </a:solidFill>
              </a:rPr>
              <a:t>10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543" name="Google Shape;543;p22"/>
          <p:cNvSpPr txBox="1"/>
          <p:nvPr/>
        </p:nvSpPr>
        <p:spPr>
          <a:xfrm>
            <a:off x="210464" y="963667"/>
            <a:ext cx="1169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and demand mismatch</a:t>
            </a:r>
          </a:p>
        </p:txBody>
      </p:sp>
      <p:pic>
        <p:nvPicPr>
          <p:cNvPr id="544" name="Google Shape;5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04" y="6340832"/>
            <a:ext cx="944830" cy="38416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2"/>
          <p:cNvSpPr/>
          <p:nvPr/>
        </p:nvSpPr>
        <p:spPr>
          <a:xfrm>
            <a:off x="1678900" y="1879924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2"/>
          <p:cNvSpPr/>
          <p:nvPr/>
        </p:nvSpPr>
        <p:spPr>
          <a:xfrm>
            <a:off x="6402175" y="1879925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2"/>
          <p:cNvSpPr/>
          <p:nvPr/>
        </p:nvSpPr>
        <p:spPr>
          <a:xfrm>
            <a:off x="7739550" y="1879951"/>
            <a:ext cx="1899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2"/>
          <p:cNvSpPr/>
          <p:nvPr/>
        </p:nvSpPr>
        <p:spPr>
          <a:xfrm>
            <a:off x="3945750" y="1879952"/>
            <a:ext cx="6192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2"/>
          <p:cNvSpPr/>
          <p:nvPr/>
        </p:nvSpPr>
        <p:spPr>
          <a:xfrm>
            <a:off x="2662675" y="1879952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2"/>
          <p:cNvSpPr/>
          <p:nvPr/>
        </p:nvSpPr>
        <p:spPr>
          <a:xfrm>
            <a:off x="2043400" y="5529425"/>
            <a:ext cx="25215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</a:rPr>
              <a:t>Sales</a:t>
            </a:r>
            <a:endParaRPr sz="1000" b="1" i="1">
              <a:solidFill>
                <a:srgbClr val="FFFFFF"/>
              </a:solidFill>
            </a:endParaRPr>
          </a:p>
        </p:txBody>
      </p:sp>
      <p:sp>
        <p:nvSpPr>
          <p:cNvPr id="566" name="Google Shape;566;p22"/>
          <p:cNvSpPr/>
          <p:nvPr/>
        </p:nvSpPr>
        <p:spPr>
          <a:xfrm>
            <a:off x="5837250" y="5529425"/>
            <a:ext cx="20922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2"/>
          <p:cNvSpPr/>
          <p:nvPr/>
        </p:nvSpPr>
        <p:spPr>
          <a:xfrm>
            <a:off x="5485075" y="1879975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2"/>
          <p:cNvSpPr/>
          <p:nvPr/>
        </p:nvSpPr>
        <p:spPr>
          <a:xfrm>
            <a:off x="5495050" y="2487936"/>
            <a:ext cx="2281250" cy="1633550"/>
          </a:xfrm>
          <a:custGeom>
            <a:avLst/>
            <a:gdLst/>
            <a:ahLst/>
            <a:cxnLst/>
            <a:rect l="l" t="t" r="r" b="b"/>
            <a:pathLst>
              <a:path w="91250" h="65342" extrusionOk="0">
                <a:moveTo>
                  <a:pt x="0" y="65342"/>
                </a:moveTo>
                <a:lnTo>
                  <a:pt x="32766" y="30099"/>
                </a:lnTo>
                <a:lnTo>
                  <a:pt x="44768" y="0"/>
                </a:lnTo>
                <a:lnTo>
                  <a:pt x="91250" y="50483"/>
                </a:lnTo>
                <a:lnTo>
                  <a:pt x="83058" y="45339"/>
                </a:lnTo>
                <a:lnTo>
                  <a:pt x="70295" y="40958"/>
                </a:lnTo>
                <a:lnTo>
                  <a:pt x="44768" y="18288"/>
                </a:lnTo>
                <a:lnTo>
                  <a:pt x="31814" y="43053"/>
                </a:lnTo>
                <a:lnTo>
                  <a:pt x="19431" y="53912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69" name="Google Shape;569;p22"/>
          <p:cNvSpPr/>
          <p:nvPr/>
        </p:nvSpPr>
        <p:spPr>
          <a:xfrm>
            <a:off x="1722625" y="2481962"/>
            <a:ext cx="2281250" cy="1633550"/>
          </a:xfrm>
          <a:custGeom>
            <a:avLst/>
            <a:gdLst/>
            <a:ahLst/>
            <a:cxnLst/>
            <a:rect l="l" t="t" r="r" b="b"/>
            <a:pathLst>
              <a:path w="91250" h="65342" extrusionOk="0">
                <a:moveTo>
                  <a:pt x="0" y="65342"/>
                </a:moveTo>
                <a:lnTo>
                  <a:pt x="32766" y="30099"/>
                </a:lnTo>
                <a:lnTo>
                  <a:pt x="44768" y="0"/>
                </a:lnTo>
                <a:lnTo>
                  <a:pt x="91250" y="50483"/>
                </a:lnTo>
                <a:lnTo>
                  <a:pt x="83058" y="45339"/>
                </a:lnTo>
                <a:lnTo>
                  <a:pt x="70295" y="40958"/>
                </a:lnTo>
                <a:lnTo>
                  <a:pt x="44768" y="18288"/>
                </a:lnTo>
                <a:lnTo>
                  <a:pt x="31814" y="43053"/>
                </a:lnTo>
                <a:lnTo>
                  <a:pt x="19431" y="53912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70" name="Google Shape;570;p22"/>
          <p:cNvSpPr/>
          <p:nvPr/>
        </p:nvSpPr>
        <p:spPr>
          <a:xfrm>
            <a:off x="5671962" y="2435561"/>
            <a:ext cx="933450" cy="1023925"/>
          </a:xfrm>
          <a:custGeom>
            <a:avLst/>
            <a:gdLst/>
            <a:ahLst/>
            <a:cxnLst/>
            <a:rect l="l" t="t" r="r" b="b"/>
            <a:pathLst>
              <a:path w="37338" h="40957" extrusionOk="0">
                <a:moveTo>
                  <a:pt x="0" y="16954"/>
                </a:moveTo>
                <a:lnTo>
                  <a:pt x="12954" y="34671"/>
                </a:lnTo>
                <a:lnTo>
                  <a:pt x="15812" y="40957"/>
                </a:lnTo>
                <a:lnTo>
                  <a:pt x="24194" y="31432"/>
                </a:lnTo>
                <a:lnTo>
                  <a:pt x="37338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71" name="Google Shape;571;p22"/>
          <p:cNvSpPr/>
          <p:nvPr/>
        </p:nvSpPr>
        <p:spPr>
          <a:xfrm>
            <a:off x="1909063" y="2439112"/>
            <a:ext cx="933450" cy="1023925"/>
          </a:xfrm>
          <a:custGeom>
            <a:avLst/>
            <a:gdLst/>
            <a:ahLst/>
            <a:cxnLst/>
            <a:rect l="l" t="t" r="r" b="b"/>
            <a:pathLst>
              <a:path w="37338" h="40957" extrusionOk="0">
                <a:moveTo>
                  <a:pt x="0" y="16954"/>
                </a:moveTo>
                <a:lnTo>
                  <a:pt x="12954" y="34671"/>
                </a:lnTo>
                <a:lnTo>
                  <a:pt x="15812" y="40957"/>
                </a:lnTo>
                <a:lnTo>
                  <a:pt x="24194" y="31432"/>
                </a:lnTo>
                <a:lnTo>
                  <a:pt x="37338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72" name="Google Shape;572;p22"/>
          <p:cNvSpPr/>
          <p:nvPr/>
        </p:nvSpPr>
        <p:spPr>
          <a:xfrm>
            <a:off x="6186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2"/>
          <p:cNvSpPr/>
          <p:nvPr/>
        </p:nvSpPr>
        <p:spPr>
          <a:xfrm>
            <a:off x="123206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2"/>
          <p:cNvSpPr/>
          <p:nvPr/>
        </p:nvSpPr>
        <p:spPr>
          <a:xfrm>
            <a:off x="184546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2"/>
          <p:cNvSpPr/>
          <p:nvPr/>
        </p:nvSpPr>
        <p:spPr>
          <a:xfrm>
            <a:off x="245885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2"/>
          <p:cNvSpPr/>
          <p:nvPr/>
        </p:nvSpPr>
        <p:spPr>
          <a:xfrm>
            <a:off x="307225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2"/>
          <p:cNvSpPr/>
          <p:nvPr/>
        </p:nvSpPr>
        <p:spPr>
          <a:xfrm>
            <a:off x="368564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2"/>
          <p:cNvSpPr/>
          <p:nvPr/>
        </p:nvSpPr>
        <p:spPr>
          <a:xfrm>
            <a:off x="429903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2"/>
          <p:cNvSpPr/>
          <p:nvPr/>
        </p:nvSpPr>
        <p:spPr>
          <a:xfrm>
            <a:off x="491243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2"/>
          <p:cNvSpPr/>
          <p:nvPr/>
        </p:nvSpPr>
        <p:spPr>
          <a:xfrm>
            <a:off x="552582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2"/>
          <p:cNvSpPr/>
          <p:nvPr/>
        </p:nvSpPr>
        <p:spPr>
          <a:xfrm>
            <a:off x="613922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2"/>
          <p:cNvSpPr/>
          <p:nvPr/>
        </p:nvSpPr>
        <p:spPr>
          <a:xfrm>
            <a:off x="675261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2"/>
          <p:cNvSpPr/>
          <p:nvPr/>
        </p:nvSpPr>
        <p:spPr>
          <a:xfrm>
            <a:off x="73659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2"/>
          <p:cNvSpPr/>
          <p:nvPr/>
        </p:nvSpPr>
        <p:spPr>
          <a:xfrm>
            <a:off x="5943398" y="230940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>
            <a:off x="2180523" y="230940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>
            <a:off x="7239000" y="4111450"/>
            <a:ext cx="690575" cy="1033450"/>
          </a:xfrm>
          <a:custGeom>
            <a:avLst/>
            <a:gdLst/>
            <a:ahLst/>
            <a:cxnLst/>
            <a:rect l="l" t="t" r="r" b="b"/>
            <a:pathLst>
              <a:path w="27623" h="41338" extrusionOk="0">
                <a:moveTo>
                  <a:pt x="0" y="6858"/>
                </a:moveTo>
                <a:lnTo>
                  <a:pt x="12192" y="0"/>
                </a:lnTo>
                <a:lnTo>
                  <a:pt x="25527" y="14287"/>
                </a:lnTo>
                <a:lnTo>
                  <a:pt x="27623" y="41338"/>
                </a:lnTo>
                <a:lnTo>
                  <a:pt x="23622" y="25717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87" name="Google Shape;587;p22"/>
          <p:cNvSpPr/>
          <p:nvPr/>
        </p:nvSpPr>
        <p:spPr>
          <a:xfrm>
            <a:off x="7086596" y="265494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>
            <a:off x="3319471" y="265494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>
            <a:off x="7467596" y="4713792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>
            <a:off x="3700471" y="4761942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>
            <a:off x="618675" y="5529425"/>
            <a:ext cx="14247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2"/>
          <p:cNvSpPr/>
          <p:nvPr/>
        </p:nvSpPr>
        <p:spPr>
          <a:xfrm>
            <a:off x="4564925" y="5529425"/>
            <a:ext cx="12846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2"/>
          <p:cNvSpPr txBox="1"/>
          <p:nvPr/>
        </p:nvSpPr>
        <p:spPr>
          <a:xfrm>
            <a:off x="1221876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2"/>
          <p:cNvSpPr txBox="1"/>
          <p:nvPr/>
        </p:nvSpPr>
        <p:spPr>
          <a:xfrm>
            <a:off x="2206551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2"/>
          <p:cNvSpPr txBox="1"/>
          <p:nvPr/>
        </p:nvSpPr>
        <p:spPr>
          <a:xfrm>
            <a:off x="3319550" y="5158425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22"/>
          <p:cNvSpPr txBox="1"/>
          <p:nvPr/>
        </p:nvSpPr>
        <p:spPr>
          <a:xfrm>
            <a:off x="5016551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2"/>
          <p:cNvSpPr txBox="1"/>
          <p:nvPr/>
        </p:nvSpPr>
        <p:spPr>
          <a:xfrm>
            <a:off x="5946875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2"/>
          <p:cNvSpPr txBox="1"/>
          <p:nvPr/>
        </p:nvSpPr>
        <p:spPr>
          <a:xfrm>
            <a:off x="7114225" y="5150687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00" y="1881475"/>
            <a:ext cx="7824276" cy="32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2"/>
          <p:cNvSpPr/>
          <p:nvPr/>
        </p:nvSpPr>
        <p:spPr>
          <a:xfrm>
            <a:off x="3462350" y="4111450"/>
            <a:ext cx="966775" cy="947725"/>
          </a:xfrm>
          <a:custGeom>
            <a:avLst/>
            <a:gdLst/>
            <a:ahLst/>
            <a:cxnLst/>
            <a:rect l="l" t="t" r="r" b="b"/>
            <a:pathLst>
              <a:path w="38671" h="37909" extrusionOk="0">
                <a:moveTo>
                  <a:pt x="0" y="7239"/>
                </a:moveTo>
                <a:lnTo>
                  <a:pt x="12763" y="0"/>
                </a:lnTo>
                <a:lnTo>
                  <a:pt x="25717" y="14668"/>
                </a:lnTo>
                <a:lnTo>
                  <a:pt x="38671" y="21145"/>
                </a:lnTo>
                <a:lnTo>
                  <a:pt x="37528" y="37909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cxnSp>
        <p:nvCxnSpPr>
          <p:cNvPr id="601" name="Google Shape;601;p22"/>
          <p:cNvCxnSpPr/>
          <p:nvPr/>
        </p:nvCxnSpPr>
        <p:spPr>
          <a:xfrm flipH="1">
            <a:off x="1895400" y="2444575"/>
            <a:ext cx="962100" cy="42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602" name="Google Shape;602;p22"/>
          <p:cNvCxnSpPr/>
          <p:nvPr/>
        </p:nvCxnSpPr>
        <p:spPr>
          <a:xfrm flipH="1">
            <a:off x="5657625" y="2444575"/>
            <a:ext cx="962100" cy="42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603" name="Google Shape;603;p22"/>
          <p:cNvCxnSpPr/>
          <p:nvPr/>
        </p:nvCxnSpPr>
        <p:spPr>
          <a:xfrm rot="10800000">
            <a:off x="6610325" y="2477900"/>
            <a:ext cx="4800" cy="533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604" name="Google Shape;604;p22"/>
          <p:cNvCxnSpPr/>
          <p:nvPr/>
        </p:nvCxnSpPr>
        <p:spPr>
          <a:xfrm>
            <a:off x="7872425" y="4430525"/>
            <a:ext cx="62100" cy="704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605" name="Google Shape;605;p22"/>
          <p:cNvCxnSpPr/>
          <p:nvPr/>
        </p:nvCxnSpPr>
        <p:spPr>
          <a:xfrm rot="10800000">
            <a:off x="2842525" y="2477900"/>
            <a:ext cx="4800" cy="533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606" name="Google Shape;606;p22"/>
          <p:cNvCxnSpPr/>
          <p:nvPr/>
        </p:nvCxnSpPr>
        <p:spPr>
          <a:xfrm flipH="1">
            <a:off x="4414775" y="4597225"/>
            <a:ext cx="9600" cy="476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607" name="Google Shape;607;p22"/>
          <p:cNvCxnSpPr/>
          <p:nvPr/>
        </p:nvCxnSpPr>
        <p:spPr>
          <a:xfrm>
            <a:off x="666400" y="1977375"/>
            <a:ext cx="23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22"/>
          <p:cNvCxnSpPr/>
          <p:nvPr/>
        </p:nvCxnSpPr>
        <p:spPr>
          <a:xfrm>
            <a:off x="666400" y="224777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22"/>
          <p:cNvCxnSpPr/>
          <p:nvPr/>
        </p:nvCxnSpPr>
        <p:spPr>
          <a:xfrm>
            <a:off x="666400" y="232152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10" name="Google Shape;610;p22"/>
          <p:cNvSpPr txBox="1"/>
          <p:nvPr/>
        </p:nvSpPr>
        <p:spPr>
          <a:xfrm>
            <a:off x="930850" y="1817999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2"/>
          <p:cNvSpPr txBox="1"/>
          <p:nvPr/>
        </p:nvSpPr>
        <p:spPr>
          <a:xfrm>
            <a:off x="930850" y="2099050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7BB3B7-AFDC-D94B-ACC1-2827D70A270B}"/>
              </a:ext>
            </a:extLst>
          </p:cNvPr>
          <p:cNvSpPr/>
          <p:nvPr/>
        </p:nvSpPr>
        <p:spPr>
          <a:xfrm>
            <a:off x="8866023" y="1437908"/>
            <a:ext cx="3103270" cy="23535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D137FC3-0DB7-1C4E-81AF-EBC6CC14BBC9}"/>
              </a:ext>
            </a:extLst>
          </p:cNvPr>
          <p:cNvSpPr/>
          <p:nvPr/>
        </p:nvSpPr>
        <p:spPr>
          <a:xfrm>
            <a:off x="8866016" y="3954018"/>
            <a:ext cx="3103269" cy="211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5865058-BC2D-294B-A01B-229DD69F6A08}"/>
              </a:ext>
            </a:extLst>
          </p:cNvPr>
          <p:cNvSpPr/>
          <p:nvPr/>
        </p:nvSpPr>
        <p:spPr>
          <a:xfrm>
            <a:off x="8910627" y="1514864"/>
            <a:ext cx="2006857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Points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CC03-028D-C847-8642-56B025E21C13}"/>
              </a:ext>
            </a:extLst>
          </p:cNvPr>
          <p:cNvSpPr/>
          <p:nvPr/>
        </p:nvSpPr>
        <p:spPr>
          <a:xfrm>
            <a:off x="8910627" y="4058927"/>
            <a:ext cx="1728784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Affected KPIs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Graphic 24" descr="Playbook">
            <a:extLst>
              <a:ext uri="{FF2B5EF4-FFF2-40B4-BE49-F238E27FC236}">
                <a16:creationId xmlns:a16="http://schemas.microsoft.com/office/drawing/2014/main" id="{F1E0A1C1-A11E-2049-9EF6-C996D2E1B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8516" y="3969310"/>
            <a:ext cx="469232" cy="469232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4DB0245-4084-4D43-8C9D-4D47EDAE5D72}"/>
              </a:ext>
            </a:extLst>
          </p:cNvPr>
          <p:cNvSpPr/>
          <p:nvPr/>
        </p:nvSpPr>
        <p:spPr>
          <a:xfrm>
            <a:off x="8959671" y="205708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DC288F-DC8E-2843-97AD-AD8E94772DFA}"/>
              </a:ext>
            </a:extLst>
          </p:cNvPr>
          <p:cNvSpPr/>
          <p:nvPr/>
        </p:nvSpPr>
        <p:spPr>
          <a:xfrm>
            <a:off x="9218722" y="1999388"/>
            <a:ext cx="2715522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errors leading to supply mismatches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8FAA5D-BA3B-B24A-BEA5-A52EAF3DA092}"/>
              </a:ext>
            </a:extLst>
          </p:cNvPr>
          <p:cNvSpPr/>
          <p:nvPr/>
        </p:nvSpPr>
        <p:spPr>
          <a:xfrm>
            <a:off x="8959671" y="265724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58C4290-7326-2246-A4C5-C6F4FB3DEF32}"/>
              </a:ext>
            </a:extLst>
          </p:cNvPr>
          <p:cNvSpPr/>
          <p:nvPr/>
        </p:nvSpPr>
        <p:spPr>
          <a:xfrm>
            <a:off x="9218722" y="2599548"/>
            <a:ext cx="2750563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Stock-outs happen and cannibalize potential sales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D64AED3-000F-E546-ACC7-0ACD1AF20CDE}"/>
              </a:ext>
            </a:extLst>
          </p:cNvPr>
          <p:cNvSpPr/>
          <p:nvPr/>
        </p:nvSpPr>
        <p:spPr>
          <a:xfrm>
            <a:off x="8959671" y="3299551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8FB3DD-A3BF-334A-A71F-70A9E4CF5338}"/>
              </a:ext>
            </a:extLst>
          </p:cNvPr>
          <p:cNvSpPr/>
          <p:nvPr/>
        </p:nvSpPr>
        <p:spPr>
          <a:xfrm>
            <a:off x="9218722" y="3253008"/>
            <a:ext cx="2762814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Unsold stock deteriorates company profitability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EBE699-E9C8-B944-B3A8-6D0BEEBDF98B}"/>
              </a:ext>
            </a:extLst>
          </p:cNvPr>
          <p:cNvSpPr/>
          <p:nvPr/>
        </p:nvSpPr>
        <p:spPr>
          <a:xfrm>
            <a:off x="8918602" y="4524646"/>
            <a:ext cx="287690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to sales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order performance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margin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D8813EC-B98E-D648-B0A1-019B76C9DF56}"/>
              </a:ext>
            </a:extLst>
          </p:cNvPr>
          <p:cNvGrpSpPr/>
          <p:nvPr/>
        </p:nvGrpSpPr>
        <p:grpSpPr>
          <a:xfrm>
            <a:off x="11129767" y="939882"/>
            <a:ext cx="855378" cy="281602"/>
            <a:chOff x="-287130" y="93921"/>
            <a:chExt cx="855378" cy="28160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48DBB27-6E7D-0847-B204-41F23B4EF2CB}"/>
                </a:ext>
              </a:extLst>
            </p:cNvPr>
            <p:cNvSpPr txBox="1"/>
            <p:nvPr/>
          </p:nvSpPr>
          <p:spPr>
            <a:xfrm>
              <a:off x="-145997" y="127000"/>
              <a:ext cx="706924" cy="215444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GB" sz="1400" dirty="0">
                  <a:solidFill>
                    <a:srgbClr val="0063A6"/>
                  </a:solidFill>
                  <a:latin typeface="Arial" panose="020B0604020202020204" pitchFamily="34" charset="0"/>
                </a:rPr>
                <a:t>Illustrative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7B14C56-A978-D04E-B29A-039F7083D5B0}"/>
                </a:ext>
              </a:extLst>
            </p:cNvPr>
            <p:cNvCxnSpPr/>
            <p:nvPr/>
          </p:nvCxnSpPr>
          <p:spPr>
            <a:xfrm>
              <a:off x="-287130" y="93921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3D15249-17D5-5048-B401-1B0BB56D50CE}"/>
                </a:ext>
              </a:extLst>
            </p:cNvPr>
            <p:cNvCxnSpPr/>
            <p:nvPr/>
          </p:nvCxnSpPr>
          <p:spPr>
            <a:xfrm>
              <a:off x="-287130" y="375523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Graphic 99" descr="Target">
            <a:extLst>
              <a:ext uri="{FF2B5EF4-FFF2-40B4-BE49-F238E27FC236}">
                <a16:creationId xmlns:a16="http://schemas.microsoft.com/office/drawing/2014/main" id="{E546D9AA-35A7-D645-8AB1-FF21B8FA8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82" y="1459799"/>
            <a:ext cx="516155" cy="51615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659758" y="1488266"/>
            <a:ext cx="726969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AFR’s annual sales cycle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EC9CD37-5EAC-1A43-9594-3A2361CA14D1}"/>
              </a:ext>
            </a:extLst>
          </p:cNvPr>
          <p:cNvCxnSpPr>
            <a:cxnSpLocks/>
          </p:cNvCxnSpPr>
          <p:nvPr/>
        </p:nvCxnSpPr>
        <p:spPr>
          <a:xfrm>
            <a:off x="3191267" y="1650607"/>
            <a:ext cx="471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01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866F132-5303-9B48-84CC-77A581639AA8}"/>
              </a:ext>
            </a:extLst>
          </p:cNvPr>
          <p:cNvSpPr/>
          <p:nvPr/>
        </p:nvSpPr>
        <p:spPr>
          <a:xfrm>
            <a:off x="3213862" y="4347866"/>
            <a:ext cx="8266212" cy="1411080"/>
          </a:xfrm>
          <a:prstGeom prst="roundRect">
            <a:avLst>
              <a:gd name="adj" fmla="val 86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66E2A13-8B0A-A940-9249-157C032F6EFE}"/>
              </a:ext>
            </a:extLst>
          </p:cNvPr>
          <p:cNvSpPr/>
          <p:nvPr/>
        </p:nvSpPr>
        <p:spPr>
          <a:xfrm>
            <a:off x="2348135" y="4331747"/>
            <a:ext cx="952626" cy="41482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55EB248-1345-D741-A216-9FDD5B3F578E}"/>
              </a:ext>
            </a:extLst>
          </p:cNvPr>
          <p:cNvSpPr/>
          <p:nvPr/>
        </p:nvSpPr>
        <p:spPr>
          <a:xfrm>
            <a:off x="3213862" y="1457136"/>
            <a:ext cx="8266212" cy="2481611"/>
          </a:xfrm>
          <a:prstGeom prst="roundRect">
            <a:avLst>
              <a:gd name="adj" fmla="val 570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E4A82E4-B2DC-1146-BBD5-7A506E492224}"/>
              </a:ext>
            </a:extLst>
          </p:cNvPr>
          <p:cNvSpPr/>
          <p:nvPr/>
        </p:nvSpPr>
        <p:spPr>
          <a:xfrm>
            <a:off x="2348135" y="1428682"/>
            <a:ext cx="952626" cy="41482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Forecast accuracy directly and indirectly impacts several KPIs – improving it could lead to significant positive business development for AFR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KPI landscape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060E3-AD24-8C49-9726-E079DCAF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F2EF556-EDC5-D147-81DA-FCCAEB842C44}"/>
              </a:ext>
            </a:extLst>
          </p:cNvPr>
          <p:cNvSpPr/>
          <p:nvPr/>
        </p:nvSpPr>
        <p:spPr>
          <a:xfrm>
            <a:off x="224163" y="1459527"/>
            <a:ext cx="2519035" cy="4654093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BA7DA7-35F8-B943-8E4C-11D2CC735261}"/>
              </a:ext>
            </a:extLst>
          </p:cNvPr>
          <p:cNvSpPr/>
          <p:nvPr/>
        </p:nvSpPr>
        <p:spPr>
          <a:xfrm>
            <a:off x="281139" y="2389520"/>
            <a:ext cx="2428297" cy="417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accuracy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0AAF7B-7379-3D47-A8F7-47C42782491E}"/>
              </a:ext>
            </a:extLst>
          </p:cNvPr>
          <p:cNvSpPr/>
          <p:nvPr/>
        </p:nvSpPr>
        <p:spPr>
          <a:xfrm>
            <a:off x="269683" y="3192169"/>
            <a:ext cx="2362003" cy="2498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deviation of actual to planned sales by SKU, tracked daily/ weekly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indicator of inventory management effectiveness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of demand prediction KPI landscape 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phic 44" descr="Target">
            <a:extLst>
              <a:ext uri="{FF2B5EF4-FFF2-40B4-BE49-F238E27FC236}">
                <a16:creationId xmlns:a16="http://schemas.microsoft.com/office/drawing/2014/main" id="{B2C1F80F-AF9E-A64D-8C8F-228A8E939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9650" y="1516450"/>
            <a:ext cx="831273" cy="83127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06B9A9D-507E-0745-887C-BC3BFE8C3EF8}"/>
              </a:ext>
            </a:extLst>
          </p:cNvPr>
          <p:cNvCxnSpPr>
            <a:cxnSpLocks/>
          </p:cNvCxnSpPr>
          <p:nvPr/>
        </p:nvCxnSpPr>
        <p:spPr>
          <a:xfrm>
            <a:off x="836691" y="2991754"/>
            <a:ext cx="1306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5C21137-FF3B-D749-BB7F-804265391E11}"/>
              </a:ext>
            </a:extLst>
          </p:cNvPr>
          <p:cNvSpPr/>
          <p:nvPr/>
        </p:nvSpPr>
        <p:spPr>
          <a:xfrm>
            <a:off x="10084078" y="1498469"/>
            <a:ext cx="1370710" cy="28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impact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E9D3A92-72AB-4E40-9E59-C973A7C53072}"/>
              </a:ext>
            </a:extLst>
          </p:cNvPr>
          <p:cNvSpPr/>
          <p:nvPr/>
        </p:nvSpPr>
        <p:spPr>
          <a:xfrm>
            <a:off x="2949957" y="1926224"/>
            <a:ext cx="2905194" cy="2239187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5620D26-4393-CE4C-935B-28A492AF6588}"/>
              </a:ext>
            </a:extLst>
          </p:cNvPr>
          <p:cNvSpPr/>
          <p:nvPr/>
        </p:nvSpPr>
        <p:spPr>
          <a:xfrm>
            <a:off x="2998509" y="1975622"/>
            <a:ext cx="2823189" cy="417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to sales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33AA46-0518-6840-8DC6-5583792E6C0A}"/>
              </a:ext>
            </a:extLst>
          </p:cNvPr>
          <p:cNvCxnSpPr>
            <a:cxnSpLocks/>
          </p:cNvCxnSpPr>
          <p:nvPr/>
        </p:nvCxnSpPr>
        <p:spPr>
          <a:xfrm>
            <a:off x="3704209" y="2439696"/>
            <a:ext cx="1306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8DFAFA1-05D5-DB44-8CBF-823AD628E831}"/>
              </a:ext>
            </a:extLst>
          </p:cNvPr>
          <p:cNvSpPr/>
          <p:nvPr/>
        </p:nvSpPr>
        <p:spPr>
          <a:xfrm>
            <a:off x="2998509" y="2532966"/>
            <a:ext cx="2823189" cy="153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the ratio of inventory available versus quantity actually sold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 stocking effectiveness and should be kept as low as possible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335316A-BB75-8543-8FA7-90EA658D3A9F}"/>
              </a:ext>
            </a:extLst>
          </p:cNvPr>
          <p:cNvSpPr/>
          <p:nvPr/>
        </p:nvSpPr>
        <p:spPr>
          <a:xfrm>
            <a:off x="5999133" y="1926224"/>
            <a:ext cx="2905194" cy="2239187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A107D9-6CBF-5947-83C7-5913C00C63D6}"/>
              </a:ext>
            </a:extLst>
          </p:cNvPr>
          <p:cNvSpPr/>
          <p:nvPr/>
        </p:nvSpPr>
        <p:spPr>
          <a:xfrm>
            <a:off x="6047685" y="1975622"/>
            <a:ext cx="2823189" cy="417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order performance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7BF334-85B1-7E43-B5E1-59F03DB4A5EF}"/>
              </a:ext>
            </a:extLst>
          </p:cNvPr>
          <p:cNvCxnSpPr>
            <a:cxnSpLocks/>
          </p:cNvCxnSpPr>
          <p:nvPr/>
        </p:nvCxnSpPr>
        <p:spPr>
          <a:xfrm>
            <a:off x="6753385" y="2439696"/>
            <a:ext cx="1306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A17A29D-7013-8748-8773-79A0874C4186}"/>
              </a:ext>
            </a:extLst>
          </p:cNvPr>
          <p:cNvSpPr/>
          <p:nvPr/>
        </p:nvSpPr>
        <p:spPr>
          <a:xfrm>
            <a:off x="6047685" y="2532966"/>
            <a:ext cx="2823189" cy="153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 = % delivered on time *</a:t>
            </a:r>
          </a:p>
          <a:p>
            <a:pPr lvl="2" indent="-241300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complete *</a:t>
            </a:r>
          </a:p>
          <a:p>
            <a:pPr lvl="2" indent="-241300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damage free *</a:t>
            </a:r>
          </a:p>
          <a:p>
            <a:pPr marL="673100" lvl="2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accurate doc.</a:t>
            </a:r>
          </a:p>
          <a:p>
            <a:pPr marL="187325" lvl="2" indent="-177800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indicator measuring delivery effectiveness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B4B58F4-3070-6945-9E64-C966CDAAEAEB}"/>
              </a:ext>
            </a:extLst>
          </p:cNvPr>
          <p:cNvSpPr/>
          <p:nvPr/>
        </p:nvSpPr>
        <p:spPr>
          <a:xfrm>
            <a:off x="9048309" y="1926224"/>
            <a:ext cx="2905194" cy="2239187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4F6C9E-B4C9-D840-B851-549D95681390}"/>
              </a:ext>
            </a:extLst>
          </p:cNvPr>
          <p:cNvSpPr/>
          <p:nvPr/>
        </p:nvSpPr>
        <p:spPr>
          <a:xfrm>
            <a:off x="9096861" y="1975622"/>
            <a:ext cx="2823189" cy="417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Avg. contribution margin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A3EEFDB-2DAB-3843-8F70-C843AE07B3DD}"/>
              </a:ext>
            </a:extLst>
          </p:cNvPr>
          <p:cNvCxnSpPr>
            <a:cxnSpLocks/>
          </p:cNvCxnSpPr>
          <p:nvPr/>
        </p:nvCxnSpPr>
        <p:spPr>
          <a:xfrm>
            <a:off x="9802561" y="2439696"/>
            <a:ext cx="1306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841A7832-1E29-5D4F-B009-3EA6760C710E}"/>
              </a:ext>
            </a:extLst>
          </p:cNvPr>
          <p:cNvSpPr/>
          <p:nvPr/>
        </p:nvSpPr>
        <p:spPr>
          <a:xfrm>
            <a:off x="9096861" y="2532966"/>
            <a:ext cx="2823189" cy="153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 profitability per product group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Indicating production / assortment cost management effectiveness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659060-DE00-9F44-81F3-2F875875391E}"/>
              </a:ext>
            </a:extLst>
          </p:cNvPr>
          <p:cNvSpPr/>
          <p:nvPr/>
        </p:nvSpPr>
        <p:spPr>
          <a:xfrm>
            <a:off x="9745009" y="4399159"/>
            <a:ext cx="1709779" cy="28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 impact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038A5EB-A134-C442-B3EE-54E1F2636A65}"/>
              </a:ext>
            </a:extLst>
          </p:cNvPr>
          <p:cNvSpPr/>
          <p:nvPr/>
        </p:nvSpPr>
        <p:spPr>
          <a:xfrm>
            <a:off x="4223177" y="4804381"/>
            <a:ext cx="2905194" cy="1310145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E3A2B8-E4D6-E149-8040-31B3A911D556}"/>
              </a:ext>
            </a:extLst>
          </p:cNvPr>
          <p:cNvSpPr/>
          <p:nvPr/>
        </p:nvSpPr>
        <p:spPr>
          <a:xfrm>
            <a:off x="4271729" y="4853779"/>
            <a:ext cx="2823189" cy="417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promoter score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0DA23F-673B-4C46-98A0-E820F1A7851B}"/>
              </a:ext>
            </a:extLst>
          </p:cNvPr>
          <p:cNvCxnSpPr>
            <a:cxnSpLocks/>
          </p:cNvCxnSpPr>
          <p:nvPr/>
        </p:nvCxnSpPr>
        <p:spPr>
          <a:xfrm>
            <a:off x="4977429" y="5317853"/>
            <a:ext cx="1306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ED1AA30-78DC-9E4F-A77E-5EA672528BE2}"/>
              </a:ext>
            </a:extLst>
          </p:cNvPr>
          <p:cNvSpPr/>
          <p:nvPr/>
        </p:nvSpPr>
        <p:spPr>
          <a:xfrm>
            <a:off x="4271729" y="5486020"/>
            <a:ext cx="2823189" cy="590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customer satisfaction / referral likelihood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FED3E3B-AC60-A64E-A843-8E5E66313A31}"/>
              </a:ext>
            </a:extLst>
          </p:cNvPr>
          <p:cNvSpPr/>
          <p:nvPr/>
        </p:nvSpPr>
        <p:spPr>
          <a:xfrm>
            <a:off x="7599035" y="4804381"/>
            <a:ext cx="2905194" cy="1310145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CCBF765-B34A-7347-BEF8-9BEA3822D01D}"/>
              </a:ext>
            </a:extLst>
          </p:cNvPr>
          <p:cNvSpPr/>
          <p:nvPr/>
        </p:nvSpPr>
        <p:spPr>
          <a:xfrm>
            <a:off x="7647587" y="4853779"/>
            <a:ext cx="2823189" cy="417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654440-7D5C-2344-863C-FDF076C94287}"/>
              </a:ext>
            </a:extLst>
          </p:cNvPr>
          <p:cNvCxnSpPr>
            <a:cxnSpLocks/>
          </p:cNvCxnSpPr>
          <p:nvPr/>
        </p:nvCxnSpPr>
        <p:spPr>
          <a:xfrm>
            <a:off x="8353287" y="5317853"/>
            <a:ext cx="1306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0D2BFE2-B4EC-ED40-9E05-4A74C0D69D2D}"/>
              </a:ext>
            </a:extLst>
          </p:cNvPr>
          <p:cNvSpPr/>
          <p:nvPr/>
        </p:nvSpPr>
        <p:spPr>
          <a:xfrm>
            <a:off x="7647587" y="5486020"/>
            <a:ext cx="2823189" cy="590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retention</a:t>
            </a:r>
          </a:p>
          <a:p>
            <a:pPr marL="180975" indent="-180975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level</a:t>
            </a:r>
          </a:p>
        </p:txBody>
      </p:sp>
    </p:spTree>
    <p:extLst>
      <p:ext uri="{BB962C8B-B14F-4D97-AF65-F5344CB8AC3E}">
        <p14:creationId xmlns:p14="http://schemas.microsoft.com/office/powerpoint/2010/main" val="292455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Due to varying data availability and differing production cycles, three different forecasting models are suggested to optimize supply chain management</a:t>
            </a:r>
          </a:p>
        </p:txBody>
      </p: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15393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5EB248-1345-D741-A216-9FDD5B3F578E}"/>
              </a:ext>
            </a:extLst>
          </p:cNvPr>
          <p:cNvSpPr/>
          <p:nvPr/>
        </p:nvSpPr>
        <p:spPr>
          <a:xfrm>
            <a:off x="222704" y="1457136"/>
            <a:ext cx="5760000" cy="4087056"/>
          </a:xfrm>
          <a:prstGeom prst="roundRect">
            <a:avLst>
              <a:gd name="adj" fmla="val 570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5EB248-1345-D741-A216-9FDD5B3F578E}"/>
              </a:ext>
            </a:extLst>
          </p:cNvPr>
          <p:cNvSpPr/>
          <p:nvPr/>
        </p:nvSpPr>
        <p:spPr>
          <a:xfrm>
            <a:off x="6045448" y="1457136"/>
            <a:ext cx="5760000" cy="4087056"/>
          </a:xfrm>
          <a:prstGeom prst="roundRect">
            <a:avLst>
              <a:gd name="adj" fmla="val 570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22704" y="5880322"/>
            <a:ext cx="5760000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045448" y="5880322"/>
            <a:ext cx="5760000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1410704" y="5741824"/>
            <a:ext cx="338400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Pre season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– no season sales have occurred yet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7557448" y="5741824"/>
            <a:ext cx="273600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 season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– season sale has stared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11375176" y="5953605"/>
            <a:ext cx="7200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1674370" y="1648770"/>
            <a:ext cx="285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Pre-season forecast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7497114" y="1644649"/>
            <a:ext cx="285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In-season forecast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475362" y="2228280"/>
            <a:ext cx="2329337" cy="800219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Basic items</a:t>
            </a:r>
          </a:p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sold each year</a:t>
            </a:r>
          </a:p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(minimal adjustments)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3488289" y="2228280"/>
            <a:ext cx="2329337" cy="800219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Fashion items</a:t>
            </a:r>
          </a:p>
          <a:p>
            <a:pPr lvl="0" algn="ctr">
              <a:lnSpc>
                <a:spcPct val="100000"/>
              </a:lnSpc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every season adapted to fashion trends</a:t>
            </a:r>
          </a:p>
        </p:txBody>
      </p:sp>
      <p:sp>
        <p:nvSpPr>
          <p:cNvPr id="4" name="Oval 3"/>
          <p:cNvSpPr/>
          <p:nvPr/>
        </p:nvSpPr>
        <p:spPr>
          <a:xfrm>
            <a:off x="511938" y="223113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6" name="Oval 45"/>
          <p:cNvSpPr/>
          <p:nvPr/>
        </p:nvSpPr>
        <p:spPr>
          <a:xfrm>
            <a:off x="3325895" y="223113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7281640" y="163956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 b="20533"/>
          <a:stretch/>
        </p:blipFill>
        <p:spPr>
          <a:xfrm>
            <a:off x="3004641" y="4577420"/>
            <a:ext cx="731928" cy="54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1674370" y="5115606"/>
            <a:ext cx="285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 season production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2502194" y="4578571"/>
            <a:ext cx="649038" cy="5400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44" idx="2"/>
            <a:endCxn id="61" idx="1"/>
          </p:cNvCxnSpPr>
          <p:nvPr/>
        </p:nvCxnSpPr>
        <p:spPr>
          <a:xfrm>
            <a:off x="1640031" y="3028499"/>
            <a:ext cx="832673" cy="5202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5" idx="2"/>
            <a:endCxn id="61" idx="3"/>
          </p:cNvCxnSpPr>
          <p:nvPr/>
        </p:nvCxnSpPr>
        <p:spPr>
          <a:xfrm flipH="1">
            <a:off x="3732704" y="3028499"/>
            <a:ext cx="920254" cy="5202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2472704" y="3225588"/>
            <a:ext cx="126000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Total quantity</a:t>
            </a:r>
          </a:p>
          <a:p>
            <a:pPr algn="ctr">
              <a:lnSpc>
                <a:spcPct val="10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 SKU</a:t>
            </a:r>
          </a:p>
          <a:p>
            <a:pPr algn="ctr">
              <a:lnSpc>
                <a:spcPct val="10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for season</a:t>
            </a:r>
          </a:p>
        </p:txBody>
      </p:sp>
      <p:cxnSp>
        <p:nvCxnSpPr>
          <p:cNvPr id="68" name="Straight Arrow Connector 67"/>
          <p:cNvCxnSpPr>
            <a:stCxn id="61" idx="2"/>
          </p:cNvCxnSpPr>
          <p:nvPr/>
        </p:nvCxnSpPr>
        <p:spPr>
          <a:xfrm>
            <a:off x="3102704" y="3871918"/>
            <a:ext cx="0" cy="684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116"/>
          <a:stretch/>
        </p:blipFill>
        <p:spPr>
          <a:xfrm>
            <a:off x="8483476" y="2565314"/>
            <a:ext cx="883945" cy="723812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flipV="1">
            <a:off x="9048759" y="2008183"/>
            <a:ext cx="0" cy="540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8811015" y="2008183"/>
            <a:ext cx="0" cy="540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8755405" y="2139683"/>
            <a:ext cx="12600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7757387" y="2047350"/>
            <a:ext cx="126000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Order </a:t>
            </a:r>
          </a:p>
          <a:p>
            <a:pPr algn="ctr">
              <a:lnSpc>
                <a:spcPct val="10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pic>
        <p:nvPicPr>
          <p:cNvPr id="105" name="Picture 104" descr="A close up of a logo&#10;&#10;Description automatically generated">
            <a:extLst>
              <a:ext uri="{FF2B5EF4-FFF2-40B4-BE49-F238E27FC236}">
                <a16:creationId xmlns:a16="http://schemas.microsoft.com/office/drawing/2014/main" id="{AE6ECABC-FF59-3B48-887E-7034E29443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4052"/>
          <a:stretch/>
        </p:blipFill>
        <p:spPr>
          <a:xfrm rot="1063645">
            <a:off x="7423336" y="4578179"/>
            <a:ext cx="628283" cy="5400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6056489" y="5116757"/>
            <a:ext cx="285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Mid-term production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6884313" y="4579722"/>
            <a:ext cx="649038" cy="5400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8872841" y="5116757"/>
            <a:ext cx="285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Short-term production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9700665" y="4579722"/>
            <a:ext cx="649038" cy="540000"/>
          </a:xfrm>
          <a:prstGeom prst="rect">
            <a:avLst/>
          </a:prstGeom>
        </p:spPr>
      </p:pic>
      <p:pic>
        <p:nvPicPr>
          <p:cNvPr id="104" name="Picture 103" descr="A close up of a logo&#10;&#10;Description automatically generated">
            <a:extLst>
              <a:ext uri="{FF2B5EF4-FFF2-40B4-BE49-F238E27FC236}">
                <a16:creationId xmlns:a16="http://schemas.microsoft.com/office/drawing/2014/main" id="{B3E3057B-2A78-D44E-97F5-1F842034E26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4052"/>
          <a:stretch/>
        </p:blipFill>
        <p:spPr>
          <a:xfrm rot="1063645">
            <a:off x="10272414" y="4578179"/>
            <a:ext cx="628284" cy="540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4" b="33689"/>
          <a:stretch/>
        </p:blipFill>
        <p:spPr>
          <a:xfrm>
            <a:off x="8172191" y="3625256"/>
            <a:ext cx="1506515" cy="677597"/>
          </a:xfrm>
          <a:prstGeom prst="rect">
            <a:avLst/>
          </a:prstGeom>
        </p:spPr>
      </p:pic>
      <p:cxnSp>
        <p:nvCxnSpPr>
          <p:cNvPr id="107" name="Straight Arrow Connector 106"/>
          <p:cNvCxnSpPr>
            <a:stCxn id="106" idx="1"/>
          </p:cNvCxnSpPr>
          <p:nvPr/>
        </p:nvCxnSpPr>
        <p:spPr>
          <a:xfrm flipH="1">
            <a:off x="7533352" y="3964055"/>
            <a:ext cx="638839" cy="57635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6" idx="3"/>
          </p:cNvCxnSpPr>
          <p:nvPr/>
        </p:nvCxnSpPr>
        <p:spPr>
          <a:xfrm>
            <a:off x="9678706" y="3964055"/>
            <a:ext cx="733741" cy="6133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8" idx="2"/>
            <a:endCxn id="106" idx="0"/>
          </p:cNvCxnSpPr>
          <p:nvPr/>
        </p:nvCxnSpPr>
        <p:spPr>
          <a:xfrm>
            <a:off x="8925449" y="3289126"/>
            <a:ext cx="0" cy="33613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47" idx="4"/>
          </p:cNvCxnSpPr>
          <p:nvPr/>
        </p:nvCxnSpPr>
        <p:spPr>
          <a:xfrm rot="16200000" flipH="1">
            <a:off x="6970025" y="2491181"/>
            <a:ext cx="1798436" cy="815206"/>
          </a:xfrm>
          <a:prstGeom prst="bentConnector3">
            <a:avLst>
              <a:gd name="adj1" fmla="val 99488"/>
            </a:avLst>
          </a:prstGeom>
          <a:ln w="190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6842631" y="2647204"/>
            <a:ext cx="1260000" cy="4616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Forecasts for</a:t>
            </a:r>
          </a:p>
          <a:p>
            <a:pPr algn="ctr">
              <a:lnSpc>
                <a:spcPct val="10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production plan</a:t>
            </a:r>
          </a:p>
        </p:txBody>
      </p:sp>
    </p:spTree>
    <p:extLst>
      <p:ext uri="{BB962C8B-B14F-4D97-AF65-F5344CB8AC3E}">
        <p14:creationId xmlns:p14="http://schemas.microsoft.com/office/powerpoint/2010/main" val="284833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5BEBCCB6-7A98-4747-AED5-19D5AE78DD9E}"/>
              </a:ext>
            </a:extLst>
          </p:cNvPr>
          <p:cNvSpPr/>
          <p:nvPr/>
        </p:nvSpPr>
        <p:spPr>
          <a:xfrm>
            <a:off x="222705" y="4656938"/>
            <a:ext cx="11685044" cy="13523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AB21382-5C5D-284C-95E1-F11AC3B1F07D}"/>
              </a:ext>
            </a:extLst>
          </p:cNvPr>
          <p:cNvSpPr/>
          <p:nvPr/>
        </p:nvSpPr>
        <p:spPr>
          <a:xfrm>
            <a:off x="10132166" y="123472"/>
            <a:ext cx="1861562" cy="1052445"/>
          </a:xfrm>
          <a:prstGeom prst="roundRect">
            <a:avLst>
              <a:gd name="adj" fmla="val 5708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5" y="83041"/>
            <a:ext cx="9713823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Pre-season basics forecasting model will leverage historic sales data and provide demand prediction on SKU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639729" y="963667"/>
            <a:ext cx="9284558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Pre-season, basics demand forecasting 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63533DC-E8BA-EF47-B37D-E4A2055AD681}"/>
              </a:ext>
            </a:extLst>
          </p:cNvPr>
          <p:cNvSpPr/>
          <p:nvPr/>
        </p:nvSpPr>
        <p:spPr>
          <a:xfrm>
            <a:off x="539569" y="2002095"/>
            <a:ext cx="3078606" cy="1800227"/>
          </a:xfrm>
          <a:prstGeom prst="rect">
            <a:avLst/>
          </a:prstGeom>
          <a:solidFill>
            <a:srgbClr val="D9D9D9">
              <a:alpha val="20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71AF48-2BB5-DD4C-961C-607EC2C335A8}"/>
              </a:ext>
            </a:extLst>
          </p:cNvPr>
          <p:cNvSpPr txBox="1"/>
          <p:nvPr/>
        </p:nvSpPr>
        <p:spPr>
          <a:xfrm>
            <a:off x="545089" y="1615943"/>
            <a:ext cx="3073086" cy="338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6C6FE1-ECC0-1041-897D-6A3DCB7BB355}"/>
              </a:ext>
            </a:extLst>
          </p:cNvPr>
          <p:cNvSpPr/>
          <p:nvPr/>
        </p:nvSpPr>
        <p:spPr>
          <a:xfrm>
            <a:off x="4483384" y="2002095"/>
            <a:ext cx="3078606" cy="1800227"/>
          </a:xfrm>
          <a:prstGeom prst="rect">
            <a:avLst/>
          </a:prstGeom>
          <a:solidFill>
            <a:srgbClr val="D9D9D9">
              <a:alpha val="20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3C6B3E-3786-B045-8CC3-184499196E0D}"/>
              </a:ext>
            </a:extLst>
          </p:cNvPr>
          <p:cNvSpPr txBox="1"/>
          <p:nvPr/>
        </p:nvSpPr>
        <p:spPr>
          <a:xfrm>
            <a:off x="4488904" y="1615943"/>
            <a:ext cx="3073086" cy="338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D3DADD1-8BF4-D745-BCF4-DB04688A3912}"/>
              </a:ext>
            </a:extLst>
          </p:cNvPr>
          <p:cNvSpPr/>
          <p:nvPr/>
        </p:nvSpPr>
        <p:spPr>
          <a:xfrm>
            <a:off x="8427199" y="2002095"/>
            <a:ext cx="3078606" cy="1800227"/>
          </a:xfrm>
          <a:prstGeom prst="rect">
            <a:avLst/>
          </a:prstGeom>
          <a:solidFill>
            <a:srgbClr val="D9D9D9">
              <a:alpha val="20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1DA94F-0A0E-5B42-9FF3-C15DA176C527}"/>
              </a:ext>
            </a:extLst>
          </p:cNvPr>
          <p:cNvSpPr txBox="1"/>
          <p:nvPr/>
        </p:nvSpPr>
        <p:spPr>
          <a:xfrm>
            <a:off x="8432719" y="1615943"/>
            <a:ext cx="3073086" cy="338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6" name="Graphic 5" descr="Arrow: Slight curve">
            <a:extLst>
              <a:ext uri="{FF2B5EF4-FFF2-40B4-BE49-F238E27FC236}">
                <a16:creationId xmlns:a16="http://schemas.microsoft.com/office/drawing/2014/main" id="{8B95E93A-78D2-F74D-9E1E-E9835F37D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903" y="1484767"/>
            <a:ext cx="831273" cy="831273"/>
          </a:xfrm>
          <a:prstGeom prst="rect">
            <a:avLst/>
          </a:prstGeom>
        </p:spPr>
      </p:pic>
      <p:pic>
        <p:nvPicPr>
          <p:cNvPr id="90" name="Graphic 89" descr="Arrow: Slight curve">
            <a:extLst>
              <a:ext uri="{FF2B5EF4-FFF2-40B4-BE49-F238E27FC236}">
                <a16:creationId xmlns:a16="http://schemas.microsoft.com/office/drawing/2014/main" id="{10AA3A04-B278-F74F-BE3D-7555488AB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1718" y="1484767"/>
            <a:ext cx="831273" cy="83127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66E385F-3C0B-334D-B4D8-E0738771B7C8}"/>
              </a:ext>
            </a:extLst>
          </p:cNvPr>
          <p:cNvGrpSpPr/>
          <p:nvPr/>
        </p:nvGrpSpPr>
        <p:grpSpPr>
          <a:xfrm>
            <a:off x="697770" y="2375079"/>
            <a:ext cx="2758334" cy="1011837"/>
            <a:chOff x="484364" y="2287133"/>
            <a:chExt cx="3034167" cy="101183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4C45377-C3BD-3645-BAB6-CDE74E8B1398}"/>
                </a:ext>
              </a:extLst>
            </p:cNvPr>
            <p:cNvGrpSpPr/>
            <p:nvPr/>
          </p:nvGrpSpPr>
          <p:grpSpPr>
            <a:xfrm>
              <a:off x="506134" y="2287133"/>
              <a:ext cx="3012397" cy="788999"/>
              <a:chOff x="674748" y="2431857"/>
              <a:chExt cx="3012397" cy="788999"/>
            </a:xfrm>
          </p:grpSpPr>
          <p:sp>
            <p:nvSpPr>
              <p:cNvPr id="114" name="Parallelogram 113">
                <a:extLst>
                  <a:ext uri="{FF2B5EF4-FFF2-40B4-BE49-F238E27FC236}">
                    <a16:creationId xmlns:a16="http://schemas.microsoft.com/office/drawing/2014/main" id="{4853A017-7740-E34F-AABE-23215EAED86B}"/>
                  </a:ext>
                </a:extLst>
              </p:cNvPr>
              <p:cNvSpPr/>
              <p:nvPr/>
            </p:nvSpPr>
            <p:spPr>
              <a:xfrm>
                <a:off x="67474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Parallelogram 114">
                <a:extLst>
                  <a:ext uri="{FF2B5EF4-FFF2-40B4-BE49-F238E27FC236}">
                    <a16:creationId xmlns:a16="http://schemas.microsoft.com/office/drawing/2014/main" id="{75B3E843-C927-6747-9AA5-8C9EEF0F8E01}"/>
                  </a:ext>
                </a:extLst>
              </p:cNvPr>
              <p:cNvSpPr/>
              <p:nvPr/>
            </p:nvSpPr>
            <p:spPr>
              <a:xfrm>
                <a:off x="95486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Parallelogram 115">
                <a:extLst>
                  <a:ext uri="{FF2B5EF4-FFF2-40B4-BE49-F238E27FC236}">
                    <a16:creationId xmlns:a16="http://schemas.microsoft.com/office/drawing/2014/main" id="{247A00F6-B9EA-894A-A032-DB4FB3A85DF1}"/>
                  </a:ext>
                </a:extLst>
              </p:cNvPr>
              <p:cNvSpPr/>
              <p:nvPr/>
            </p:nvSpPr>
            <p:spPr>
              <a:xfrm>
                <a:off x="123498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Parallelogram 116">
                <a:extLst>
                  <a:ext uri="{FF2B5EF4-FFF2-40B4-BE49-F238E27FC236}">
                    <a16:creationId xmlns:a16="http://schemas.microsoft.com/office/drawing/2014/main" id="{646FB1E1-0465-3D48-9D0F-5AE06F892CEC}"/>
                  </a:ext>
                </a:extLst>
              </p:cNvPr>
              <p:cNvSpPr/>
              <p:nvPr/>
            </p:nvSpPr>
            <p:spPr>
              <a:xfrm>
                <a:off x="151510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Parallelogram 117">
                <a:extLst>
                  <a:ext uri="{FF2B5EF4-FFF2-40B4-BE49-F238E27FC236}">
                    <a16:creationId xmlns:a16="http://schemas.microsoft.com/office/drawing/2014/main" id="{AEA81D7F-92C5-7647-80BA-0394D99A989B}"/>
                  </a:ext>
                </a:extLst>
              </p:cNvPr>
              <p:cNvSpPr/>
              <p:nvPr/>
            </p:nvSpPr>
            <p:spPr>
              <a:xfrm>
                <a:off x="179522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Parallelogram 118">
                <a:extLst>
                  <a:ext uri="{FF2B5EF4-FFF2-40B4-BE49-F238E27FC236}">
                    <a16:creationId xmlns:a16="http://schemas.microsoft.com/office/drawing/2014/main" id="{634D43E8-66B9-EC4D-8BA6-A92928AA644E}"/>
                  </a:ext>
                </a:extLst>
              </p:cNvPr>
              <p:cNvSpPr/>
              <p:nvPr/>
            </p:nvSpPr>
            <p:spPr>
              <a:xfrm>
                <a:off x="207534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Parallelogram 119">
                <a:extLst>
                  <a:ext uri="{FF2B5EF4-FFF2-40B4-BE49-F238E27FC236}">
                    <a16:creationId xmlns:a16="http://schemas.microsoft.com/office/drawing/2014/main" id="{63A1C29C-1AA7-5D46-8C8E-FADF673239C7}"/>
                  </a:ext>
                </a:extLst>
              </p:cNvPr>
              <p:cNvSpPr/>
              <p:nvPr/>
            </p:nvSpPr>
            <p:spPr>
              <a:xfrm>
                <a:off x="235546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Parallelogram 120">
                <a:extLst>
                  <a:ext uri="{FF2B5EF4-FFF2-40B4-BE49-F238E27FC236}">
                    <a16:creationId xmlns:a16="http://schemas.microsoft.com/office/drawing/2014/main" id="{4787174A-61E2-1544-96F4-B7FBCAB2C68C}"/>
                  </a:ext>
                </a:extLst>
              </p:cNvPr>
              <p:cNvSpPr/>
              <p:nvPr/>
            </p:nvSpPr>
            <p:spPr>
              <a:xfrm>
                <a:off x="2635585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674F5EF-FE2E-8E4E-8CAD-46EB3E23CCA9}"/>
                </a:ext>
              </a:extLst>
            </p:cNvPr>
            <p:cNvGrpSpPr/>
            <p:nvPr/>
          </p:nvGrpSpPr>
          <p:grpSpPr>
            <a:xfrm>
              <a:off x="484364" y="3052749"/>
              <a:ext cx="2408426" cy="246221"/>
              <a:chOff x="770690" y="3219228"/>
              <a:chExt cx="2408426" cy="246221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4CAEBF8-FB87-8842-A2E0-6F43F82E9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90" y="3243263"/>
                <a:ext cx="2408426" cy="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8228CB-8855-F04C-8602-769BF27900BD}"/>
                  </a:ext>
                </a:extLst>
              </p:cNvPr>
              <p:cNvSpPr txBox="1"/>
              <p:nvPr/>
            </p:nvSpPr>
            <p:spPr>
              <a:xfrm>
                <a:off x="1160733" y="3219228"/>
                <a:ext cx="16498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Aggregation Level of SKU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4ACD9F-EFE8-214E-B75C-1799F926ABC2}"/>
                </a:ext>
              </a:extLst>
            </p:cNvPr>
            <p:cNvSpPr txBox="1"/>
            <p:nvPr/>
          </p:nvSpPr>
          <p:spPr>
            <a:xfrm rot="18900000">
              <a:off x="597390" y="2704695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BRAND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C2B797-90F8-FA4A-A574-29798C534199}"/>
                </a:ext>
              </a:extLst>
            </p:cNvPr>
            <p:cNvSpPr txBox="1"/>
            <p:nvPr/>
          </p:nvSpPr>
          <p:spPr>
            <a:xfrm rot="18900000">
              <a:off x="864103" y="2674658"/>
              <a:ext cx="7184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MARKET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F3832C-ECA5-BD41-8567-5EC08D45A982}"/>
                </a:ext>
              </a:extLst>
            </p:cNvPr>
            <p:cNvSpPr txBox="1"/>
            <p:nvPr/>
          </p:nvSpPr>
          <p:spPr>
            <a:xfrm rot="18900000">
              <a:off x="1091133" y="2574344"/>
              <a:ext cx="10021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COLLECTION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8F1BC2F-22DF-6847-B4BA-72107F1B7297}"/>
                </a:ext>
              </a:extLst>
            </p:cNvPr>
            <p:cNvSpPr txBox="1"/>
            <p:nvPr/>
          </p:nvSpPr>
          <p:spPr>
            <a:xfrm rot="18900000">
              <a:off x="1423322" y="2720564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STYLE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D9AA17C-483A-8A43-BA7D-B6335196E8AC}"/>
                </a:ext>
              </a:extLst>
            </p:cNvPr>
            <p:cNvSpPr txBox="1"/>
            <p:nvPr/>
          </p:nvSpPr>
          <p:spPr>
            <a:xfrm rot="18900000">
              <a:off x="1711216" y="2700161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FAMILY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6BD23E4-9954-1A48-ADA4-B80BB6760004}"/>
                </a:ext>
              </a:extLst>
            </p:cNvPr>
            <p:cNvSpPr txBox="1"/>
            <p:nvPr/>
          </p:nvSpPr>
          <p:spPr>
            <a:xfrm rot="18900000">
              <a:off x="1977808" y="2672391"/>
              <a:ext cx="724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ARTICLE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4186BF-84BD-9246-BC20-CFC55C7C2239}"/>
                </a:ext>
              </a:extLst>
            </p:cNvPr>
            <p:cNvSpPr txBox="1"/>
            <p:nvPr/>
          </p:nvSpPr>
          <p:spPr>
            <a:xfrm rot="18900000">
              <a:off x="2266821" y="2702428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DA293-B6A1-474C-AF25-E126EA0DDBA0}"/>
                </a:ext>
              </a:extLst>
            </p:cNvPr>
            <p:cNvSpPr txBox="1"/>
            <p:nvPr/>
          </p:nvSpPr>
          <p:spPr>
            <a:xfrm rot="18900000">
              <a:off x="2559702" y="2763070"/>
              <a:ext cx="4683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E74BC8E-7444-9A48-8447-89270A536E78}"/>
              </a:ext>
            </a:extLst>
          </p:cNvPr>
          <p:cNvSpPr txBox="1"/>
          <p:nvPr/>
        </p:nvSpPr>
        <p:spPr>
          <a:xfrm>
            <a:off x="545089" y="2009242"/>
            <a:ext cx="2399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7325" indent="-187325"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Historic Sales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8EBAA59-D3A6-F245-BE7D-30A7619DA728}"/>
              </a:ext>
            </a:extLst>
          </p:cNvPr>
          <p:cNvSpPr txBox="1"/>
          <p:nvPr/>
        </p:nvSpPr>
        <p:spPr>
          <a:xfrm>
            <a:off x="545089" y="3439842"/>
            <a:ext cx="16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187325" indent="-187325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400" dirty="0"/>
              <a:t>Demographics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7E201D-C518-BF4E-BFA2-E89A50EC19F0}"/>
              </a:ext>
            </a:extLst>
          </p:cNvPr>
          <p:cNvSpPr txBox="1"/>
          <p:nvPr/>
        </p:nvSpPr>
        <p:spPr>
          <a:xfrm>
            <a:off x="5431865" y="2303484"/>
            <a:ext cx="2056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with Lagged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Time Variable </a:t>
            </a:r>
          </a:p>
        </p:txBody>
      </p:sp>
      <p:pic>
        <p:nvPicPr>
          <p:cNvPr id="125" name="Picture 124" descr="A close up of a logo&#10;&#10;Description automatically generated">
            <a:extLst>
              <a:ext uri="{FF2B5EF4-FFF2-40B4-BE49-F238E27FC236}">
                <a16:creationId xmlns:a16="http://schemas.microsoft.com/office/drawing/2014/main" id="{226DDF8F-9E7A-A140-A637-396EDC471E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3229"/>
          <a:stretch/>
        </p:blipFill>
        <p:spPr>
          <a:xfrm>
            <a:off x="4568164" y="2497091"/>
            <a:ext cx="778922" cy="6758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80FA599F-61EB-3940-A65C-68B1E7ACEEF8}"/>
              </a:ext>
            </a:extLst>
          </p:cNvPr>
          <p:cNvSpPr txBox="1"/>
          <p:nvPr/>
        </p:nvSpPr>
        <p:spPr>
          <a:xfrm>
            <a:off x="9404469" y="2303484"/>
            <a:ext cx="19983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SKU Demand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for entire season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E4750B1-C6EF-2D46-B841-33167C010CEF}"/>
              </a:ext>
            </a:extLst>
          </p:cNvPr>
          <p:cNvSpPr txBox="1"/>
          <p:nvPr/>
        </p:nvSpPr>
        <p:spPr>
          <a:xfrm>
            <a:off x="10680260" y="238265"/>
            <a:ext cx="136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Pre-Season</a:t>
            </a:r>
            <a:endParaRPr lang="en-US" sz="1400" b="1" i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B1CFD2B-DD2F-1444-9DE6-2F416A3526E2}"/>
              </a:ext>
            </a:extLst>
          </p:cNvPr>
          <p:cNvSpPr txBox="1"/>
          <p:nvPr/>
        </p:nvSpPr>
        <p:spPr>
          <a:xfrm>
            <a:off x="10680260" y="753186"/>
            <a:ext cx="136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Basics</a:t>
            </a:r>
            <a:endParaRPr lang="en-US" sz="1400" b="1" i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3A46549-9544-084E-A38E-5922584A7028}"/>
              </a:ext>
            </a:extLst>
          </p:cNvPr>
          <p:cNvSpPr txBox="1"/>
          <p:nvPr/>
        </p:nvSpPr>
        <p:spPr>
          <a:xfrm>
            <a:off x="8412991" y="3873568"/>
            <a:ext cx="309281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200" dirty="0">
                <a:solidFill>
                  <a:srgbClr val="0063A6"/>
                </a:solidFill>
                <a:latin typeface="Arial" panose="020B0604020202020204" pitchFamily="34" charset="0"/>
              </a:rPr>
              <a:t>Illustrative Output: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SKU1 (Girls, Casual, Jeans, id1, Red, M): 5.000 units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9432" y="2381857"/>
            <a:ext cx="914479" cy="914479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DCABDC8C-AF3D-8E4D-B6C7-D1E161F3FBB3}"/>
              </a:ext>
            </a:extLst>
          </p:cNvPr>
          <p:cNvSpPr/>
          <p:nvPr/>
        </p:nvSpPr>
        <p:spPr>
          <a:xfrm>
            <a:off x="258327" y="4700791"/>
            <a:ext cx="1824415" cy="28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Consecutive steps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FE3E5C-BE68-9649-A8F6-B87BA0C354C2}"/>
              </a:ext>
            </a:extLst>
          </p:cNvPr>
          <p:cNvSpPr txBox="1"/>
          <p:nvPr/>
        </p:nvSpPr>
        <p:spPr>
          <a:xfrm>
            <a:off x="5204785" y="5204838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0246" y="5180173"/>
            <a:ext cx="627942" cy="62794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4379EFC-8977-2F48-A55D-91C4BF2E8041}"/>
              </a:ext>
            </a:extLst>
          </p:cNvPr>
          <p:cNvGrpSpPr/>
          <p:nvPr/>
        </p:nvGrpSpPr>
        <p:grpSpPr>
          <a:xfrm>
            <a:off x="8877106" y="5174511"/>
            <a:ext cx="2811598" cy="687003"/>
            <a:chOff x="8548335" y="5174511"/>
            <a:chExt cx="2811598" cy="68700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3E5054-3774-364B-A29B-7562450A6FCE}"/>
                </a:ext>
              </a:extLst>
            </p:cNvPr>
            <p:cNvSpPr txBox="1"/>
            <p:nvPr/>
          </p:nvSpPr>
          <p:spPr>
            <a:xfrm>
              <a:off x="9200367" y="5234290"/>
              <a:ext cx="21595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Production Order 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for China</a:t>
              </a:r>
            </a:p>
          </p:txBody>
        </p:sp>
        <p:pic>
          <p:nvPicPr>
            <p:cNvPr id="7" name="Graphic 6" descr="Factory">
              <a:extLst>
                <a:ext uri="{FF2B5EF4-FFF2-40B4-BE49-F238E27FC236}">
                  <a16:creationId xmlns:a16="http://schemas.microsoft.com/office/drawing/2014/main" id="{FCD71028-2248-4740-A60F-2CFB4B631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48335" y="5174511"/>
              <a:ext cx="687003" cy="68700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434" y="5162262"/>
            <a:ext cx="688908" cy="68890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276097F-6F01-C14A-AB09-C5ABA6156D46}"/>
              </a:ext>
            </a:extLst>
          </p:cNvPr>
          <p:cNvSpPr txBox="1"/>
          <p:nvPr/>
        </p:nvSpPr>
        <p:spPr>
          <a:xfrm>
            <a:off x="1318294" y="532032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95526E3C-6184-A94F-8013-33A2FEC62536}"/>
              </a:ext>
            </a:extLst>
          </p:cNvPr>
          <p:cNvSpPr/>
          <p:nvPr/>
        </p:nvSpPr>
        <p:spPr>
          <a:xfrm rot="16200000">
            <a:off x="3343765" y="4878562"/>
            <a:ext cx="152293" cy="1234558"/>
          </a:xfrm>
          <a:prstGeom prst="downArrow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635A71-A1D5-7A4E-8586-BEF8189DE373}"/>
              </a:ext>
            </a:extLst>
          </p:cNvPr>
          <p:cNvGrpSpPr/>
          <p:nvPr/>
        </p:nvGrpSpPr>
        <p:grpSpPr>
          <a:xfrm>
            <a:off x="7099492" y="5098442"/>
            <a:ext cx="1234558" cy="473545"/>
            <a:chOff x="6996775" y="5098442"/>
            <a:chExt cx="1234558" cy="47354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3069B8E-F1EA-3D4C-BC14-E66B75D9341E}"/>
                </a:ext>
              </a:extLst>
            </p:cNvPr>
            <p:cNvSpPr txBox="1"/>
            <p:nvPr/>
          </p:nvSpPr>
          <p:spPr>
            <a:xfrm>
              <a:off x="7242715" y="5098442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PUSH</a:t>
              </a:r>
            </a:p>
          </p:txBody>
        </p:sp>
        <p:sp>
          <p:nvSpPr>
            <p:cNvPr id="62" name="Down Arrow 61">
              <a:extLst>
                <a:ext uri="{FF2B5EF4-FFF2-40B4-BE49-F238E27FC236}">
                  <a16:creationId xmlns:a16="http://schemas.microsoft.com/office/drawing/2014/main" id="{9317EEF6-594D-FE46-BFD0-3B94C1CD00C3}"/>
                </a:ext>
              </a:extLst>
            </p:cNvPr>
            <p:cNvSpPr/>
            <p:nvPr/>
          </p:nvSpPr>
          <p:spPr>
            <a:xfrm rot="16200000">
              <a:off x="7537907" y="4878562"/>
              <a:ext cx="152293" cy="1234558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7" name="Graphic 66" descr="Shirt">
            <a:extLst>
              <a:ext uri="{FF2B5EF4-FFF2-40B4-BE49-F238E27FC236}">
                <a16:creationId xmlns:a16="http://schemas.microsoft.com/office/drawing/2014/main" id="{A24748E1-46CE-034E-A6D0-E75E749C13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7558" y="680573"/>
            <a:ext cx="426575" cy="426575"/>
          </a:xfrm>
          <a:prstGeom prst="rect">
            <a:avLst/>
          </a:prstGeom>
        </p:spPr>
      </p:pic>
      <p:pic>
        <p:nvPicPr>
          <p:cNvPr id="69" name="Graphic 68" descr="Daily calendar">
            <a:extLst>
              <a:ext uri="{FF2B5EF4-FFF2-40B4-BE49-F238E27FC236}">
                <a16:creationId xmlns:a16="http://schemas.microsoft.com/office/drawing/2014/main" id="{1BD64D35-2B5E-1B49-9FEA-400F828FD6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08241" y="139423"/>
            <a:ext cx="469232" cy="469232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184337" y="975593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459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/>
      <p:bldP spid="93" grpId="0"/>
      <p:bldP spid="59" grpId="0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5BEBCCB6-7A98-4747-AED5-19D5AE78DD9E}"/>
              </a:ext>
            </a:extLst>
          </p:cNvPr>
          <p:cNvSpPr/>
          <p:nvPr/>
        </p:nvSpPr>
        <p:spPr>
          <a:xfrm>
            <a:off x="222705" y="4656938"/>
            <a:ext cx="11685044" cy="13523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AB21382-5C5D-284C-95E1-F11AC3B1F07D}"/>
              </a:ext>
            </a:extLst>
          </p:cNvPr>
          <p:cNvSpPr/>
          <p:nvPr/>
        </p:nvSpPr>
        <p:spPr>
          <a:xfrm>
            <a:off x="10132166" y="123472"/>
            <a:ext cx="1861562" cy="1052445"/>
          </a:xfrm>
          <a:prstGeom prst="roundRect">
            <a:avLst>
              <a:gd name="adj" fmla="val 5708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5" y="83041"/>
            <a:ext cx="9713823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Due to lack of historic sales data, forecasts can be only on family level but combined with business expert evaluation for final order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639729" y="963667"/>
            <a:ext cx="9284558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Pre-season, fashion demand forecasting 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63533DC-E8BA-EF47-B37D-E4A2055AD681}"/>
              </a:ext>
            </a:extLst>
          </p:cNvPr>
          <p:cNvSpPr/>
          <p:nvPr/>
        </p:nvSpPr>
        <p:spPr>
          <a:xfrm>
            <a:off x="539569" y="2002095"/>
            <a:ext cx="3078606" cy="1800227"/>
          </a:xfrm>
          <a:prstGeom prst="rect">
            <a:avLst/>
          </a:prstGeom>
          <a:solidFill>
            <a:srgbClr val="D9D9D9">
              <a:alpha val="20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71AF48-2BB5-DD4C-961C-607EC2C335A8}"/>
              </a:ext>
            </a:extLst>
          </p:cNvPr>
          <p:cNvSpPr txBox="1"/>
          <p:nvPr/>
        </p:nvSpPr>
        <p:spPr>
          <a:xfrm>
            <a:off x="545089" y="1615943"/>
            <a:ext cx="3073086" cy="338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6C6FE1-ECC0-1041-897D-6A3DCB7BB355}"/>
              </a:ext>
            </a:extLst>
          </p:cNvPr>
          <p:cNvSpPr/>
          <p:nvPr/>
        </p:nvSpPr>
        <p:spPr>
          <a:xfrm>
            <a:off x="4483384" y="2002095"/>
            <a:ext cx="3078606" cy="1800227"/>
          </a:xfrm>
          <a:prstGeom prst="rect">
            <a:avLst/>
          </a:prstGeom>
          <a:solidFill>
            <a:srgbClr val="D9D9D9">
              <a:alpha val="20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3C6B3E-3786-B045-8CC3-184499196E0D}"/>
              </a:ext>
            </a:extLst>
          </p:cNvPr>
          <p:cNvSpPr txBox="1"/>
          <p:nvPr/>
        </p:nvSpPr>
        <p:spPr>
          <a:xfrm>
            <a:off x="4488904" y="1615943"/>
            <a:ext cx="3073086" cy="338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D3DADD1-8BF4-D745-BCF4-DB04688A3912}"/>
              </a:ext>
            </a:extLst>
          </p:cNvPr>
          <p:cNvSpPr/>
          <p:nvPr/>
        </p:nvSpPr>
        <p:spPr>
          <a:xfrm>
            <a:off x="8427199" y="2002095"/>
            <a:ext cx="3078606" cy="1800227"/>
          </a:xfrm>
          <a:prstGeom prst="rect">
            <a:avLst/>
          </a:prstGeom>
          <a:solidFill>
            <a:srgbClr val="D9D9D9">
              <a:alpha val="20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1DA94F-0A0E-5B42-9FF3-C15DA176C527}"/>
              </a:ext>
            </a:extLst>
          </p:cNvPr>
          <p:cNvSpPr txBox="1"/>
          <p:nvPr/>
        </p:nvSpPr>
        <p:spPr>
          <a:xfrm>
            <a:off x="8432719" y="1615943"/>
            <a:ext cx="3073086" cy="338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6" name="Graphic 5" descr="Arrow: Slight curve">
            <a:extLst>
              <a:ext uri="{FF2B5EF4-FFF2-40B4-BE49-F238E27FC236}">
                <a16:creationId xmlns:a16="http://schemas.microsoft.com/office/drawing/2014/main" id="{8B95E93A-78D2-F74D-9E1E-E9835F37D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903" y="1484767"/>
            <a:ext cx="831273" cy="831273"/>
          </a:xfrm>
          <a:prstGeom prst="rect">
            <a:avLst/>
          </a:prstGeom>
        </p:spPr>
      </p:pic>
      <p:pic>
        <p:nvPicPr>
          <p:cNvPr id="90" name="Graphic 89" descr="Arrow: Slight curve">
            <a:extLst>
              <a:ext uri="{FF2B5EF4-FFF2-40B4-BE49-F238E27FC236}">
                <a16:creationId xmlns:a16="http://schemas.microsoft.com/office/drawing/2014/main" id="{10AA3A04-B278-F74F-BE3D-7555488AB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1718" y="1484767"/>
            <a:ext cx="831273" cy="83127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66E385F-3C0B-334D-B4D8-E0738771B7C8}"/>
              </a:ext>
            </a:extLst>
          </p:cNvPr>
          <p:cNvGrpSpPr/>
          <p:nvPr/>
        </p:nvGrpSpPr>
        <p:grpSpPr>
          <a:xfrm>
            <a:off x="697770" y="2375079"/>
            <a:ext cx="2758334" cy="1011837"/>
            <a:chOff x="484364" y="2287133"/>
            <a:chExt cx="3034167" cy="101183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4C45377-C3BD-3645-BAB6-CDE74E8B1398}"/>
                </a:ext>
              </a:extLst>
            </p:cNvPr>
            <p:cNvGrpSpPr/>
            <p:nvPr/>
          </p:nvGrpSpPr>
          <p:grpSpPr>
            <a:xfrm>
              <a:off x="506134" y="2287133"/>
              <a:ext cx="3012397" cy="788999"/>
              <a:chOff x="674748" y="2431857"/>
              <a:chExt cx="3012397" cy="788999"/>
            </a:xfrm>
          </p:grpSpPr>
          <p:sp>
            <p:nvSpPr>
              <p:cNvPr id="114" name="Parallelogram 113">
                <a:extLst>
                  <a:ext uri="{FF2B5EF4-FFF2-40B4-BE49-F238E27FC236}">
                    <a16:creationId xmlns:a16="http://schemas.microsoft.com/office/drawing/2014/main" id="{4853A017-7740-E34F-AABE-23215EAED86B}"/>
                  </a:ext>
                </a:extLst>
              </p:cNvPr>
              <p:cNvSpPr/>
              <p:nvPr/>
            </p:nvSpPr>
            <p:spPr>
              <a:xfrm>
                <a:off x="67474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Parallelogram 114">
                <a:extLst>
                  <a:ext uri="{FF2B5EF4-FFF2-40B4-BE49-F238E27FC236}">
                    <a16:creationId xmlns:a16="http://schemas.microsoft.com/office/drawing/2014/main" id="{75B3E843-C927-6747-9AA5-8C9EEF0F8E01}"/>
                  </a:ext>
                </a:extLst>
              </p:cNvPr>
              <p:cNvSpPr/>
              <p:nvPr/>
            </p:nvSpPr>
            <p:spPr>
              <a:xfrm>
                <a:off x="95486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Parallelogram 115">
                <a:extLst>
                  <a:ext uri="{FF2B5EF4-FFF2-40B4-BE49-F238E27FC236}">
                    <a16:creationId xmlns:a16="http://schemas.microsoft.com/office/drawing/2014/main" id="{247A00F6-B9EA-894A-A032-DB4FB3A85DF1}"/>
                  </a:ext>
                </a:extLst>
              </p:cNvPr>
              <p:cNvSpPr/>
              <p:nvPr/>
            </p:nvSpPr>
            <p:spPr>
              <a:xfrm>
                <a:off x="123498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Parallelogram 116">
                <a:extLst>
                  <a:ext uri="{FF2B5EF4-FFF2-40B4-BE49-F238E27FC236}">
                    <a16:creationId xmlns:a16="http://schemas.microsoft.com/office/drawing/2014/main" id="{646FB1E1-0465-3D48-9D0F-5AE06F892CEC}"/>
                  </a:ext>
                </a:extLst>
              </p:cNvPr>
              <p:cNvSpPr/>
              <p:nvPr/>
            </p:nvSpPr>
            <p:spPr>
              <a:xfrm>
                <a:off x="151510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Parallelogram 117">
                <a:extLst>
                  <a:ext uri="{FF2B5EF4-FFF2-40B4-BE49-F238E27FC236}">
                    <a16:creationId xmlns:a16="http://schemas.microsoft.com/office/drawing/2014/main" id="{AEA81D7F-92C5-7647-80BA-0394D99A989B}"/>
                  </a:ext>
                </a:extLst>
              </p:cNvPr>
              <p:cNvSpPr/>
              <p:nvPr/>
            </p:nvSpPr>
            <p:spPr>
              <a:xfrm>
                <a:off x="179522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Parallelogram 118">
                <a:extLst>
                  <a:ext uri="{FF2B5EF4-FFF2-40B4-BE49-F238E27FC236}">
                    <a16:creationId xmlns:a16="http://schemas.microsoft.com/office/drawing/2014/main" id="{634D43E8-66B9-EC4D-8BA6-A92928AA644E}"/>
                  </a:ext>
                </a:extLst>
              </p:cNvPr>
              <p:cNvSpPr/>
              <p:nvPr/>
            </p:nvSpPr>
            <p:spPr>
              <a:xfrm>
                <a:off x="207534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Parallelogram 119">
                <a:extLst>
                  <a:ext uri="{FF2B5EF4-FFF2-40B4-BE49-F238E27FC236}">
                    <a16:creationId xmlns:a16="http://schemas.microsoft.com/office/drawing/2014/main" id="{63A1C29C-1AA7-5D46-8C8E-FADF673239C7}"/>
                  </a:ext>
                </a:extLst>
              </p:cNvPr>
              <p:cNvSpPr/>
              <p:nvPr/>
            </p:nvSpPr>
            <p:spPr>
              <a:xfrm>
                <a:off x="2355468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Parallelogram 120">
                <a:extLst>
                  <a:ext uri="{FF2B5EF4-FFF2-40B4-BE49-F238E27FC236}">
                    <a16:creationId xmlns:a16="http://schemas.microsoft.com/office/drawing/2014/main" id="{4787174A-61E2-1544-96F4-B7FBCAB2C68C}"/>
                  </a:ext>
                </a:extLst>
              </p:cNvPr>
              <p:cNvSpPr/>
              <p:nvPr/>
            </p:nvSpPr>
            <p:spPr>
              <a:xfrm>
                <a:off x="2635585" y="2431857"/>
                <a:ext cx="1051560" cy="788999"/>
              </a:xfrm>
              <a:prstGeom prst="parallelogram">
                <a:avLst>
                  <a:gd name="adj" fmla="val 10133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674F5EF-FE2E-8E4E-8CAD-46EB3E23CCA9}"/>
                </a:ext>
              </a:extLst>
            </p:cNvPr>
            <p:cNvGrpSpPr/>
            <p:nvPr/>
          </p:nvGrpSpPr>
          <p:grpSpPr>
            <a:xfrm>
              <a:off x="484364" y="3052749"/>
              <a:ext cx="2408426" cy="246221"/>
              <a:chOff x="770690" y="3219228"/>
              <a:chExt cx="2408426" cy="246221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4CAEBF8-FB87-8842-A2E0-6F43F82E9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90" y="3243263"/>
                <a:ext cx="2408426" cy="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8228CB-8855-F04C-8602-769BF27900BD}"/>
                  </a:ext>
                </a:extLst>
              </p:cNvPr>
              <p:cNvSpPr txBox="1"/>
              <p:nvPr/>
            </p:nvSpPr>
            <p:spPr>
              <a:xfrm>
                <a:off x="1160733" y="3219228"/>
                <a:ext cx="16498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Aggregation Level of SKU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4ACD9F-EFE8-214E-B75C-1799F926ABC2}"/>
                </a:ext>
              </a:extLst>
            </p:cNvPr>
            <p:cNvSpPr txBox="1"/>
            <p:nvPr/>
          </p:nvSpPr>
          <p:spPr>
            <a:xfrm rot="18900000">
              <a:off x="597390" y="2704695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BRAND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C2B797-90F8-FA4A-A574-29798C534199}"/>
                </a:ext>
              </a:extLst>
            </p:cNvPr>
            <p:cNvSpPr txBox="1"/>
            <p:nvPr/>
          </p:nvSpPr>
          <p:spPr>
            <a:xfrm rot="18900000">
              <a:off x="864103" y="2674658"/>
              <a:ext cx="7184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MARKET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F3832C-ECA5-BD41-8567-5EC08D45A982}"/>
                </a:ext>
              </a:extLst>
            </p:cNvPr>
            <p:cNvSpPr txBox="1"/>
            <p:nvPr/>
          </p:nvSpPr>
          <p:spPr>
            <a:xfrm rot="18900000">
              <a:off x="1091133" y="2574344"/>
              <a:ext cx="10021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COLLECTION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8F1BC2F-22DF-6847-B4BA-72107F1B7297}"/>
                </a:ext>
              </a:extLst>
            </p:cNvPr>
            <p:cNvSpPr txBox="1"/>
            <p:nvPr/>
          </p:nvSpPr>
          <p:spPr>
            <a:xfrm rot="18900000">
              <a:off x="1423322" y="2720564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STYLE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D9AA17C-483A-8A43-BA7D-B6335196E8AC}"/>
                </a:ext>
              </a:extLst>
            </p:cNvPr>
            <p:cNvSpPr txBox="1"/>
            <p:nvPr/>
          </p:nvSpPr>
          <p:spPr>
            <a:xfrm rot="18900000">
              <a:off x="1711216" y="2700161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FAMILY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6BD23E4-9954-1A48-ADA4-B80BB6760004}"/>
                </a:ext>
              </a:extLst>
            </p:cNvPr>
            <p:cNvSpPr txBox="1"/>
            <p:nvPr/>
          </p:nvSpPr>
          <p:spPr>
            <a:xfrm rot="18900000">
              <a:off x="1977808" y="2672391"/>
              <a:ext cx="724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ARTICLE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4186BF-84BD-9246-BC20-CFC55C7C2239}"/>
                </a:ext>
              </a:extLst>
            </p:cNvPr>
            <p:cNvSpPr txBox="1"/>
            <p:nvPr/>
          </p:nvSpPr>
          <p:spPr>
            <a:xfrm rot="18900000">
              <a:off x="2266821" y="2702428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DA293-B6A1-474C-AF25-E126EA0DDBA0}"/>
                </a:ext>
              </a:extLst>
            </p:cNvPr>
            <p:cNvSpPr txBox="1"/>
            <p:nvPr/>
          </p:nvSpPr>
          <p:spPr>
            <a:xfrm rot="18900000">
              <a:off x="2559702" y="2763070"/>
              <a:ext cx="4683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E74BC8E-7444-9A48-8447-89270A536E78}"/>
              </a:ext>
            </a:extLst>
          </p:cNvPr>
          <p:cNvSpPr txBox="1"/>
          <p:nvPr/>
        </p:nvSpPr>
        <p:spPr>
          <a:xfrm>
            <a:off x="545089" y="2009242"/>
            <a:ext cx="2399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7325" indent="-187325"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Historic Sales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7E201D-C518-BF4E-BFA2-E89A50EC19F0}"/>
              </a:ext>
            </a:extLst>
          </p:cNvPr>
          <p:cNvSpPr txBox="1"/>
          <p:nvPr/>
        </p:nvSpPr>
        <p:spPr>
          <a:xfrm>
            <a:off x="5431865" y="2303484"/>
            <a:ext cx="2056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with Lagged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Time Variable </a:t>
            </a:r>
          </a:p>
        </p:txBody>
      </p:sp>
      <p:pic>
        <p:nvPicPr>
          <p:cNvPr id="125" name="Picture 124" descr="A close up of a logo&#10;&#10;Description automatically generated">
            <a:extLst>
              <a:ext uri="{FF2B5EF4-FFF2-40B4-BE49-F238E27FC236}">
                <a16:creationId xmlns:a16="http://schemas.microsoft.com/office/drawing/2014/main" id="{226DDF8F-9E7A-A140-A637-396EDC471E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3229"/>
          <a:stretch/>
        </p:blipFill>
        <p:spPr>
          <a:xfrm>
            <a:off x="4568164" y="2497091"/>
            <a:ext cx="778922" cy="6758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80FA599F-61EB-3940-A65C-68B1E7ACEEF8}"/>
              </a:ext>
            </a:extLst>
          </p:cNvPr>
          <p:cNvSpPr txBox="1"/>
          <p:nvPr/>
        </p:nvSpPr>
        <p:spPr>
          <a:xfrm>
            <a:off x="9404469" y="2303484"/>
            <a:ext cx="19983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Family level forecast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for entire season</a:t>
            </a:r>
          </a:p>
        </p:txBody>
      </p:sp>
      <p:pic>
        <p:nvPicPr>
          <p:cNvPr id="14" name="Graphic 13" descr="Shirt">
            <a:extLst>
              <a:ext uri="{FF2B5EF4-FFF2-40B4-BE49-F238E27FC236}">
                <a16:creationId xmlns:a16="http://schemas.microsoft.com/office/drawing/2014/main" id="{4B3E09B4-3E8C-174A-8F47-783BFD945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27558" y="680573"/>
            <a:ext cx="426575" cy="426575"/>
          </a:xfrm>
          <a:prstGeom prst="rect">
            <a:avLst/>
          </a:prstGeom>
        </p:spPr>
      </p:pic>
      <p:pic>
        <p:nvPicPr>
          <p:cNvPr id="16" name="Graphic 15" descr="Daily calendar">
            <a:extLst>
              <a:ext uri="{FF2B5EF4-FFF2-40B4-BE49-F238E27FC236}">
                <a16:creationId xmlns:a16="http://schemas.microsoft.com/office/drawing/2014/main" id="{5D8DBD51-533D-314D-A753-71C3E21FB8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08241" y="139423"/>
            <a:ext cx="469232" cy="46923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AE4750B1-C6EF-2D46-B841-33167C010CEF}"/>
              </a:ext>
            </a:extLst>
          </p:cNvPr>
          <p:cNvSpPr txBox="1"/>
          <p:nvPr/>
        </p:nvSpPr>
        <p:spPr>
          <a:xfrm>
            <a:off x="10680260" y="238265"/>
            <a:ext cx="136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Pre-Season</a:t>
            </a:r>
            <a:endParaRPr lang="en-US" sz="1400" b="1" i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B1CFD2B-DD2F-1444-9DE6-2F416A3526E2}"/>
              </a:ext>
            </a:extLst>
          </p:cNvPr>
          <p:cNvSpPr txBox="1"/>
          <p:nvPr/>
        </p:nvSpPr>
        <p:spPr>
          <a:xfrm>
            <a:off x="10680260" y="753186"/>
            <a:ext cx="136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</a:t>
            </a:r>
            <a:endParaRPr lang="en-US" sz="1400" b="1" i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CABDC8C-AF3D-8E4D-B6C7-D1E161F3FBB3}"/>
              </a:ext>
            </a:extLst>
          </p:cNvPr>
          <p:cNvSpPr/>
          <p:nvPr/>
        </p:nvSpPr>
        <p:spPr>
          <a:xfrm>
            <a:off x="258327" y="4700791"/>
            <a:ext cx="1824415" cy="28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Consecutive steps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B1C9BA1-FF09-3C48-A5B1-EA985B880E7D}"/>
              </a:ext>
            </a:extLst>
          </p:cNvPr>
          <p:cNvGrpSpPr/>
          <p:nvPr/>
        </p:nvGrpSpPr>
        <p:grpSpPr>
          <a:xfrm>
            <a:off x="425406" y="5164166"/>
            <a:ext cx="1661043" cy="687003"/>
            <a:chOff x="322663" y="5164166"/>
            <a:chExt cx="1661043" cy="687003"/>
          </a:xfrm>
        </p:grpSpPr>
        <p:pic>
          <p:nvPicPr>
            <p:cNvPr id="58" name="Graphic 57" descr="Bar chart">
              <a:extLst>
                <a:ext uri="{FF2B5EF4-FFF2-40B4-BE49-F238E27FC236}">
                  <a16:creationId xmlns:a16="http://schemas.microsoft.com/office/drawing/2014/main" id="{DADD8C34-5090-9B4C-A0CC-932095DAB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2663" y="5164166"/>
              <a:ext cx="687003" cy="68700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4F23C61-ABFE-9A43-A37D-CCE1DBAFD4D7}"/>
                </a:ext>
              </a:extLst>
            </p:cNvPr>
            <p:cNvSpPr txBox="1"/>
            <p:nvPr/>
          </p:nvSpPr>
          <p:spPr>
            <a:xfrm>
              <a:off x="989523" y="5259361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Family level</a:t>
              </a:r>
            </a:p>
          </p:txBody>
        </p:sp>
      </p:grpSp>
      <p:sp>
        <p:nvSpPr>
          <p:cNvPr id="60" name="Down Arrow 59">
            <a:extLst>
              <a:ext uri="{FF2B5EF4-FFF2-40B4-BE49-F238E27FC236}">
                <a16:creationId xmlns:a16="http://schemas.microsoft.com/office/drawing/2014/main" id="{DC98ACEF-75FD-A349-991B-236C9236C779}"/>
              </a:ext>
            </a:extLst>
          </p:cNvPr>
          <p:cNvSpPr/>
          <p:nvPr/>
        </p:nvSpPr>
        <p:spPr>
          <a:xfrm rot="16200000">
            <a:off x="2465972" y="5211706"/>
            <a:ext cx="152293" cy="523573"/>
          </a:xfrm>
          <a:prstGeom prst="downArrow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389C17-157A-554D-BF3C-A7CFC69980C1}"/>
              </a:ext>
            </a:extLst>
          </p:cNvPr>
          <p:cNvSpPr txBox="1"/>
          <p:nvPr/>
        </p:nvSpPr>
        <p:spPr>
          <a:xfrm>
            <a:off x="3050688" y="5055808"/>
            <a:ext cx="13388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Article level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fashion expert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Evaluation &amp;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party orders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273B82-875A-9D40-BD1A-2164C4B5B0B5}"/>
              </a:ext>
            </a:extLst>
          </p:cNvPr>
          <p:cNvSpPr txBox="1"/>
          <p:nvPr/>
        </p:nvSpPr>
        <p:spPr>
          <a:xfrm>
            <a:off x="5395059" y="5055808"/>
            <a:ext cx="1193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demographic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5CFB06-7265-4C48-961F-81E3BDD30555}"/>
              </a:ext>
            </a:extLst>
          </p:cNvPr>
          <p:cNvSpPr txBox="1"/>
          <p:nvPr/>
        </p:nvSpPr>
        <p:spPr>
          <a:xfrm>
            <a:off x="7593682" y="5055808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SKU level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Order based on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forecast and eval.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7D2F8F-508C-E549-9498-B017416B7024}"/>
              </a:ext>
            </a:extLst>
          </p:cNvPr>
          <p:cNvSpPr txBox="1"/>
          <p:nvPr/>
        </p:nvSpPr>
        <p:spPr>
          <a:xfrm>
            <a:off x="9915132" y="5055808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Production order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for China</a:t>
            </a: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1A19FA74-7D87-EE4E-B89B-599D2A0A50E8}"/>
              </a:ext>
            </a:extLst>
          </p:cNvPr>
          <p:cNvSpPr/>
          <p:nvPr/>
        </p:nvSpPr>
        <p:spPr>
          <a:xfrm rot="16200000">
            <a:off x="4816141" y="5211707"/>
            <a:ext cx="152293" cy="523573"/>
          </a:xfrm>
          <a:prstGeom prst="downArrow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3BEC2156-20B1-A647-A77A-329AE90C1A6C}"/>
              </a:ext>
            </a:extLst>
          </p:cNvPr>
          <p:cNvSpPr/>
          <p:nvPr/>
        </p:nvSpPr>
        <p:spPr>
          <a:xfrm rot="16200000">
            <a:off x="7014765" y="5211707"/>
            <a:ext cx="152293" cy="523573"/>
          </a:xfrm>
          <a:prstGeom prst="downArrow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7225EC8F-7448-A84B-A203-B347F9909588}"/>
              </a:ext>
            </a:extLst>
          </p:cNvPr>
          <p:cNvSpPr/>
          <p:nvPr/>
        </p:nvSpPr>
        <p:spPr>
          <a:xfrm rot="16200000">
            <a:off x="9330419" y="5211706"/>
            <a:ext cx="152293" cy="52357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Graphic 71" descr="Factory">
            <a:extLst>
              <a:ext uri="{FF2B5EF4-FFF2-40B4-BE49-F238E27FC236}">
                <a16:creationId xmlns:a16="http://schemas.microsoft.com/office/drawing/2014/main" id="{FA6701FB-0674-4643-B2CD-889081CD7D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56915" y="5350009"/>
            <a:ext cx="567771" cy="56777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7F2B952-4262-E945-81CB-20DD469C32B4}"/>
              </a:ext>
            </a:extLst>
          </p:cNvPr>
          <p:cNvSpPr txBox="1"/>
          <p:nvPr/>
        </p:nvSpPr>
        <p:spPr>
          <a:xfrm>
            <a:off x="9084921" y="5036182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</a:p>
        </p:txBody>
      </p:sp>
      <p:sp>
        <p:nvSpPr>
          <p:cNvPr id="65" name="Oval 64"/>
          <p:cNvSpPr/>
          <p:nvPr/>
        </p:nvSpPr>
        <p:spPr>
          <a:xfrm>
            <a:off x="184337" y="975593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A46549-9544-084E-A38E-5922584A7028}"/>
              </a:ext>
            </a:extLst>
          </p:cNvPr>
          <p:cNvSpPr txBox="1"/>
          <p:nvPr/>
        </p:nvSpPr>
        <p:spPr>
          <a:xfrm>
            <a:off x="8412991" y="3873568"/>
            <a:ext cx="309281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200" dirty="0">
                <a:solidFill>
                  <a:srgbClr val="0063A6"/>
                </a:solidFill>
                <a:latin typeface="Arial" panose="020B0604020202020204" pitchFamily="34" charset="0"/>
              </a:rPr>
              <a:t>Illustrative Output: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Family 1 (Girls, Casual, Jeans): 20.000 units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49432" y="2381857"/>
            <a:ext cx="914479" cy="91447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8EBAA59-D3A6-F245-BE7D-30A7619DA728}"/>
              </a:ext>
            </a:extLst>
          </p:cNvPr>
          <p:cNvSpPr txBox="1"/>
          <p:nvPr/>
        </p:nvSpPr>
        <p:spPr>
          <a:xfrm>
            <a:off x="545089" y="3439842"/>
            <a:ext cx="234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187325" indent="-187325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400" dirty="0"/>
              <a:t>Marketing Activities</a:t>
            </a:r>
          </a:p>
        </p:txBody>
      </p:sp>
    </p:spTree>
    <p:extLst>
      <p:ext uri="{BB962C8B-B14F-4D97-AF65-F5344CB8AC3E}">
        <p14:creationId xmlns:p14="http://schemas.microsoft.com/office/powerpoint/2010/main" val="3985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/>
      <p:bldP spid="60" grpId="0" animBg="1"/>
      <p:bldP spid="61" grpId="0"/>
      <p:bldP spid="62" grpId="0"/>
      <p:bldP spid="63" grpId="0"/>
      <p:bldP spid="64" grpId="0"/>
      <p:bldP spid="69" grpId="0" animBg="1"/>
      <p:bldP spid="70" grpId="0" animBg="1"/>
      <p:bldP spid="71" grpId="0" animBg="1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AB21382-5C5D-284C-95E1-F11AC3B1F07D}"/>
              </a:ext>
            </a:extLst>
          </p:cNvPr>
          <p:cNvSpPr/>
          <p:nvPr/>
        </p:nvSpPr>
        <p:spPr>
          <a:xfrm>
            <a:off x="10132166" y="123473"/>
            <a:ext cx="1861562" cy="500133"/>
          </a:xfrm>
          <a:prstGeom prst="roundRect">
            <a:avLst>
              <a:gd name="adj" fmla="val 5708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5" y="83041"/>
            <a:ext cx="9713823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Replenishment based on in-season forecast leveraging sales information on single-store basis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670560" y="963667"/>
            <a:ext cx="9253727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In-season forecast methodology – Store specific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63533DC-E8BA-EF47-B37D-E4A2055AD681}"/>
              </a:ext>
            </a:extLst>
          </p:cNvPr>
          <p:cNvSpPr/>
          <p:nvPr/>
        </p:nvSpPr>
        <p:spPr>
          <a:xfrm>
            <a:off x="539569" y="2002095"/>
            <a:ext cx="3078606" cy="1800227"/>
          </a:xfrm>
          <a:prstGeom prst="rect">
            <a:avLst/>
          </a:prstGeom>
          <a:solidFill>
            <a:srgbClr val="D9D9D9">
              <a:alpha val="20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71AF48-2BB5-DD4C-961C-607EC2C335A8}"/>
              </a:ext>
            </a:extLst>
          </p:cNvPr>
          <p:cNvSpPr txBox="1"/>
          <p:nvPr/>
        </p:nvSpPr>
        <p:spPr>
          <a:xfrm>
            <a:off x="545089" y="1615943"/>
            <a:ext cx="3073086" cy="338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6C6FE1-ECC0-1041-897D-6A3DCB7BB355}"/>
              </a:ext>
            </a:extLst>
          </p:cNvPr>
          <p:cNvSpPr/>
          <p:nvPr/>
        </p:nvSpPr>
        <p:spPr>
          <a:xfrm>
            <a:off x="4483384" y="2002095"/>
            <a:ext cx="3078606" cy="1800227"/>
          </a:xfrm>
          <a:prstGeom prst="rect">
            <a:avLst/>
          </a:prstGeom>
          <a:solidFill>
            <a:srgbClr val="D9D9D9">
              <a:alpha val="20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3C6B3E-3786-B045-8CC3-184499196E0D}"/>
              </a:ext>
            </a:extLst>
          </p:cNvPr>
          <p:cNvSpPr txBox="1"/>
          <p:nvPr/>
        </p:nvSpPr>
        <p:spPr>
          <a:xfrm>
            <a:off x="4486144" y="1615943"/>
            <a:ext cx="3073086" cy="338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D3DADD1-8BF4-D745-BCF4-DB04688A3912}"/>
              </a:ext>
            </a:extLst>
          </p:cNvPr>
          <p:cNvSpPr/>
          <p:nvPr/>
        </p:nvSpPr>
        <p:spPr>
          <a:xfrm>
            <a:off x="8427199" y="2002095"/>
            <a:ext cx="3078606" cy="1800227"/>
          </a:xfrm>
          <a:prstGeom prst="rect">
            <a:avLst/>
          </a:prstGeom>
          <a:solidFill>
            <a:srgbClr val="D9D9D9">
              <a:alpha val="20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1DA94F-0A0E-5B42-9FF3-C15DA176C527}"/>
              </a:ext>
            </a:extLst>
          </p:cNvPr>
          <p:cNvSpPr txBox="1"/>
          <p:nvPr/>
        </p:nvSpPr>
        <p:spPr>
          <a:xfrm>
            <a:off x="8432719" y="1615943"/>
            <a:ext cx="3073086" cy="338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6" name="Graphic 5" descr="Arrow: Slight curve">
            <a:extLst>
              <a:ext uri="{FF2B5EF4-FFF2-40B4-BE49-F238E27FC236}">
                <a16:creationId xmlns:a16="http://schemas.microsoft.com/office/drawing/2014/main" id="{8B95E93A-78D2-F74D-9E1E-E9835F37D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903" y="1484767"/>
            <a:ext cx="831273" cy="831273"/>
          </a:xfrm>
          <a:prstGeom prst="rect">
            <a:avLst/>
          </a:prstGeom>
        </p:spPr>
      </p:pic>
      <p:pic>
        <p:nvPicPr>
          <p:cNvPr id="90" name="Graphic 89" descr="Arrow: Slight curve">
            <a:extLst>
              <a:ext uri="{FF2B5EF4-FFF2-40B4-BE49-F238E27FC236}">
                <a16:creationId xmlns:a16="http://schemas.microsoft.com/office/drawing/2014/main" id="{10AA3A04-B278-F74F-BE3D-7555488AB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1718" y="1484767"/>
            <a:ext cx="831273" cy="831273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E74BC8E-7444-9A48-8447-89270A536E78}"/>
              </a:ext>
            </a:extLst>
          </p:cNvPr>
          <p:cNvSpPr txBox="1"/>
          <p:nvPr/>
        </p:nvSpPr>
        <p:spPr>
          <a:xfrm>
            <a:off x="545088" y="2009242"/>
            <a:ext cx="2989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4150" indent="-184150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 sales</a:t>
            </a:r>
          </a:p>
          <a:p>
            <a:pPr marL="184150" indent="-184150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season store sales</a:t>
            </a:r>
          </a:p>
          <a:p>
            <a:pPr marL="184150" indent="-184150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Weather forecast</a:t>
            </a:r>
          </a:p>
          <a:p>
            <a:pPr marL="184150" indent="-184150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Upcoming marketing activities</a:t>
            </a:r>
          </a:p>
          <a:p>
            <a:pPr marL="184150" indent="-184150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Calendar data</a:t>
            </a:r>
          </a:p>
          <a:p>
            <a:pPr marL="184150" indent="-184150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Avg last year family sales</a:t>
            </a:r>
          </a:p>
          <a:p>
            <a:pPr marL="184150" indent="-184150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Influencer coverage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0FA599F-61EB-3940-A65C-68B1E7ACEEF8}"/>
              </a:ext>
            </a:extLst>
          </p:cNvPr>
          <p:cNvSpPr txBox="1"/>
          <p:nvPr/>
        </p:nvSpPr>
        <p:spPr>
          <a:xfrm>
            <a:off x="9404469" y="2303484"/>
            <a:ext cx="19983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Daily and weekly quantity </a:t>
            </a:r>
          </a:p>
          <a:p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per SKU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per store</a:t>
            </a:r>
          </a:p>
        </p:txBody>
      </p:sp>
      <p:pic>
        <p:nvPicPr>
          <p:cNvPr id="16" name="Graphic 15" descr="Daily calendar">
            <a:extLst>
              <a:ext uri="{FF2B5EF4-FFF2-40B4-BE49-F238E27FC236}">
                <a16:creationId xmlns:a16="http://schemas.microsoft.com/office/drawing/2014/main" id="{5D8DBD51-533D-314D-A753-71C3E21FB8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8241" y="139423"/>
            <a:ext cx="469232" cy="46923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AE4750B1-C6EF-2D46-B841-33167C010CEF}"/>
              </a:ext>
            </a:extLst>
          </p:cNvPr>
          <p:cNvSpPr txBox="1"/>
          <p:nvPr/>
        </p:nvSpPr>
        <p:spPr>
          <a:xfrm>
            <a:off x="10680260" y="238265"/>
            <a:ext cx="136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In-Season</a:t>
            </a:r>
            <a:endParaRPr lang="en-US" sz="1400" b="1" i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A3CD99-4286-2C4A-8079-E49E5C7B7349}"/>
              </a:ext>
            </a:extLst>
          </p:cNvPr>
          <p:cNvSpPr txBox="1"/>
          <p:nvPr/>
        </p:nvSpPr>
        <p:spPr>
          <a:xfrm>
            <a:off x="5232801" y="271754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</p:txBody>
      </p:sp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0441B291-A36D-B747-8805-379B28C6EDA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4052"/>
          <a:stretch/>
        </p:blipFill>
        <p:spPr>
          <a:xfrm>
            <a:off x="4711482" y="2684542"/>
            <a:ext cx="506506" cy="435333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B087282-40D9-FA47-80B9-F4FEF850C875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6F0B3C-2D99-BC4C-B814-3DBDCDA02C29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E23E527B-4BFF-684E-8760-07F5D4C901A7}"/>
              </a:ext>
            </a:extLst>
          </p:cNvPr>
          <p:cNvSpPr/>
          <p:nvPr/>
        </p:nvSpPr>
        <p:spPr>
          <a:xfrm>
            <a:off x="257853" y="4314353"/>
            <a:ext cx="11664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A4ECBD-CFC8-414E-9018-008B6A4BC080}"/>
              </a:ext>
            </a:extLst>
          </p:cNvPr>
          <p:cNvGrpSpPr/>
          <p:nvPr/>
        </p:nvGrpSpPr>
        <p:grpSpPr>
          <a:xfrm>
            <a:off x="2969242" y="4494221"/>
            <a:ext cx="8635082" cy="1476631"/>
            <a:chOff x="387499" y="4314353"/>
            <a:chExt cx="10448449" cy="1786723"/>
          </a:xfrm>
        </p:grpSpPr>
        <p:pic>
          <p:nvPicPr>
            <p:cNvPr id="78" name="Picture 77" descr="A close up of a logo&#10;&#10;Description automatically generated">
              <a:extLst>
                <a:ext uri="{FF2B5EF4-FFF2-40B4-BE49-F238E27FC236}">
                  <a16:creationId xmlns:a16="http://schemas.microsoft.com/office/drawing/2014/main" id="{659B6969-6C79-3941-B3E0-DC8AD9906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8485"/>
            <a:stretch/>
          </p:blipFill>
          <p:spPr>
            <a:xfrm>
              <a:off x="1352635" y="4314353"/>
              <a:ext cx="887948" cy="723812"/>
            </a:xfrm>
            <a:prstGeom prst="rect">
              <a:avLst/>
            </a:prstGeom>
          </p:spPr>
        </p:pic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919EFAD9-90EE-3642-BC5C-BDA2E57B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8485"/>
            <a:stretch/>
          </p:blipFill>
          <p:spPr>
            <a:xfrm>
              <a:off x="1352635" y="5377264"/>
              <a:ext cx="887948" cy="723812"/>
            </a:xfrm>
            <a:prstGeom prst="rect">
              <a:avLst/>
            </a:prstGeom>
          </p:spPr>
        </p:pic>
        <p:pic>
          <p:nvPicPr>
            <p:cNvPr id="80" name="Picture 79" descr="A close up of a logo&#10;&#10;Description automatically generated">
              <a:extLst>
                <a:ext uri="{FF2B5EF4-FFF2-40B4-BE49-F238E27FC236}">
                  <a16:creationId xmlns:a16="http://schemas.microsoft.com/office/drawing/2014/main" id="{717B53F4-5F8F-E449-AA17-1BEB7110B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18116"/>
            <a:stretch/>
          </p:blipFill>
          <p:spPr>
            <a:xfrm>
              <a:off x="387499" y="4931521"/>
              <a:ext cx="883945" cy="723812"/>
            </a:xfrm>
            <a:prstGeom prst="rect">
              <a:avLst/>
            </a:prstGeom>
          </p:spPr>
        </p:pic>
        <p:pic>
          <p:nvPicPr>
            <p:cNvPr id="82" name="Picture 81" descr="A close up of a logo&#10;&#10;Description automatically generated">
              <a:extLst>
                <a:ext uri="{FF2B5EF4-FFF2-40B4-BE49-F238E27FC236}">
                  <a16:creationId xmlns:a16="http://schemas.microsoft.com/office/drawing/2014/main" id="{CECA247C-29DA-9F48-B62A-4B974F8E5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14052"/>
            <a:stretch/>
          </p:blipFill>
          <p:spPr>
            <a:xfrm>
              <a:off x="9354143" y="5374673"/>
              <a:ext cx="668365" cy="574449"/>
            </a:xfrm>
            <a:prstGeom prst="rect">
              <a:avLst/>
            </a:prstGeom>
          </p:spPr>
        </p:pic>
        <p:pic>
          <p:nvPicPr>
            <p:cNvPr id="83" name="Picture 82" descr="A close up of a logo&#10;&#10;Description automatically generated">
              <a:extLst>
                <a:ext uri="{FF2B5EF4-FFF2-40B4-BE49-F238E27FC236}">
                  <a16:creationId xmlns:a16="http://schemas.microsoft.com/office/drawing/2014/main" id="{180EAAE0-3908-C842-B3F0-785DDC66A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12865"/>
            <a:stretch/>
          </p:blipFill>
          <p:spPr>
            <a:xfrm>
              <a:off x="10119791" y="4582800"/>
              <a:ext cx="716157" cy="624027"/>
            </a:xfrm>
            <a:prstGeom prst="rect">
              <a:avLst/>
            </a:prstGeom>
          </p:spPr>
        </p:pic>
        <p:pic>
          <p:nvPicPr>
            <p:cNvPr id="87" name="Picture 86" descr="A close up of a logo&#10;&#10;Description automatically generated">
              <a:extLst>
                <a:ext uri="{FF2B5EF4-FFF2-40B4-BE49-F238E27FC236}">
                  <a16:creationId xmlns:a16="http://schemas.microsoft.com/office/drawing/2014/main" id="{3B570758-7DF7-3545-9791-6C4AD1387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14052"/>
            <a:stretch/>
          </p:blipFill>
          <p:spPr>
            <a:xfrm>
              <a:off x="6726936" y="5204057"/>
              <a:ext cx="869890" cy="747655"/>
            </a:xfrm>
            <a:prstGeom prst="rect">
              <a:avLst/>
            </a:prstGeom>
          </p:spPr>
        </p:pic>
        <p:pic>
          <p:nvPicPr>
            <p:cNvPr id="88" name="Picture 87" descr="A close up of a logo&#10;&#10;Description automatically generated">
              <a:extLst>
                <a:ext uri="{FF2B5EF4-FFF2-40B4-BE49-F238E27FC236}">
                  <a16:creationId xmlns:a16="http://schemas.microsoft.com/office/drawing/2014/main" id="{369BC6D4-92A9-7C4F-8A7B-A1BB171AC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b="14052"/>
            <a:stretch/>
          </p:blipFill>
          <p:spPr>
            <a:xfrm>
              <a:off x="6660594" y="4365413"/>
              <a:ext cx="869890" cy="747655"/>
            </a:xfrm>
            <a:prstGeom prst="rect">
              <a:avLst/>
            </a:prstGeom>
          </p:spPr>
        </p:pic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FB65BC4-E243-BF4A-B617-7DD0E951F4C1}"/>
                </a:ext>
              </a:extLst>
            </p:cNvPr>
            <p:cNvCxnSpPr>
              <a:cxnSpLocks/>
            </p:cNvCxnSpPr>
            <p:nvPr/>
          </p:nvCxnSpPr>
          <p:spPr>
            <a:xfrm>
              <a:off x="7697296" y="5800363"/>
              <a:ext cx="150607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92B625-7C1E-3343-B4C3-43921314229E}"/>
                </a:ext>
              </a:extLst>
            </p:cNvPr>
            <p:cNvSpPr txBox="1"/>
            <p:nvPr/>
          </p:nvSpPr>
          <p:spPr>
            <a:xfrm>
              <a:off x="8091474" y="5449475"/>
              <a:ext cx="1806152" cy="37241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de-DE"/>
              </a:defPPr>
              <a:lvl1pPr>
                <a:lnSpc>
                  <a:spcPts val="3780"/>
                </a:lnSpc>
                <a:defRPr sz="3400"/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week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4E78ADB-74E3-AD40-9024-071B02AD0718}"/>
                </a:ext>
              </a:extLst>
            </p:cNvPr>
            <p:cNvCxnSpPr>
              <a:cxnSpLocks/>
            </p:cNvCxnSpPr>
            <p:nvPr/>
          </p:nvCxnSpPr>
          <p:spPr>
            <a:xfrm>
              <a:off x="1352635" y="5293427"/>
              <a:ext cx="3434518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D69EAC-351F-B446-8F9D-C9AF175DE4C5}"/>
                </a:ext>
              </a:extLst>
            </p:cNvPr>
            <p:cNvCxnSpPr>
              <a:cxnSpLocks/>
            </p:cNvCxnSpPr>
            <p:nvPr/>
          </p:nvCxnSpPr>
          <p:spPr>
            <a:xfrm>
              <a:off x="2221170" y="4704688"/>
              <a:ext cx="726664" cy="5887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7E73CBF-59D9-6E40-A896-1D64151151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2008" y="5293427"/>
              <a:ext cx="681373" cy="50693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8E62281-4391-A945-867A-EACDBACA8481}"/>
                </a:ext>
              </a:extLst>
            </p:cNvPr>
            <p:cNvSpPr/>
            <p:nvPr/>
          </p:nvSpPr>
          <p:spPr>
            <a:xfrm>
              <a:off x="2734331" y="5100874"/>
              <a:ext cx="1657336" cy="39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Weekly orders </a:t>
              </a:r>
            </a:p>
            <a:p>
              <a:pPr algn="ctr">
                <a:lnSpc>
                  <a:spcPct val="100000"/>
                </a:lnSpc>
              </a:pPr>
              <a:r>
                <a:rPr lang="en-US" sz="1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based on forecast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1163C3B-FFE6-7043-920A-C24E9509472C}"/>
                </a:ext>
              </a:extLst>
            </p:cNvPr>
            <p:cNvCxnSpPr>
              <a:cxnSpLocks/>
            </p:cNvCxnSpPr>
            <p:nvPr/>
          </p:nvCxnSpPr>
          <p:spPr>
            <a:xfrm>
              <a:off x="7683679" y="4949649"/>
              <a:ext cx="2316937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ADCAB4D-F2F9-C341-AE06-BD5E3C3A2662}"/>
                </a:ext>
              </a:extLst>
            </p:cNvPr>
            <p:cNvSpPr txBox="1"/>
            <p:nvPr/>
          </p:nvSpPr>
          <p:spPr>
            <a:xfrm>
              <a:off x="8007738" y="4583510"/>
              <a:ext cx="1806152" cy="37241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de-DE"/>
              </a:defPPr>
              <a:lvl1pPr>
                <a:lnSpc>
                  <a:spcPts val="3780"/>
                </a:lnSpc>
                <a:defRPr sz="3400"/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weeks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691D7C-098D-6D46-B68D-DB4E15AF5EA3}"/>
                </a:ext>
              </a:extLst>
            </p:cNvPr>
            <p:cNvSpPr txBox="1"/>
            <p:nvPr/>
          </p:nvSpPr>
          <p:spPr>
            <a:xfrm>
              <a:off x="3183297" y="457842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PULL</a:t>
              </a: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0191BEF-16FB-7D4D-B92E-8FE960290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34" b="33689"/>
            <a:stretch/>
          </p:blipFill>
          <p:spPr>
            <a:xfrm>
              <a:off x="4799089" y="4978842"/>
              <a:ext cx="1245054" cy="559998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3D77C4-3309-A74D-9E2E-766670BF52CC}"/>
                </a:ext>
              </a:extLst>
            </p:cNvPr>
            <p:cNvSpPr txBox="1"/>
            <p:nvPr/>
          </p:nvSpPr>
          <p:spPr>
            <a:xfrm>
              <a:off x="508667" y="5657236"/>
              <a:ext cx="707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Stores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F7D5991-7AA0-2B47-A875-54E810DBF32E}"/>
                </a:ext>
              </a:extLst>
            </p:cNvPr>
            <p:cNvSpPr txBox="1"/>
            <p:nvPr/>
          </p:nvSpPr>
          <p:spPr>
            <a:xfrm>
              <a:off x="4863201" y="5559019"/>
              <a:ext cx="11366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Warehouse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06062B30-ACD0-C747-9A66-5AE4C8E62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3599" y="4809253"/>
              <a:ext cx="719628" cy="46039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D2B1684-F166-254B-B9F0-A2B342C905B0}"/>
                </a:ext>
              </a:extLst>
            </p:cNvPr>
            <p:cNvCxnSpPr>
              <a:cxnSpLocks/>
            </p:cNvCxnSpPr>
            <p:nvPr/>
          </p:nvCxnSpPr>
          <p:spPr>
            <a:xfrm>
              <a:off x="6034137" y="5269643"/>
              <a:ext cx="762734" cy="38569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0D3CD83-E83C-D646-A425-F179283E6910}"/>
              </a:ext>
            </a:extLst>
          </p:cNvPr>
          <p:cNvSpPr/>
          <p:nvPr/>
        </p:nvSpPr>
        <p:spPr>
          <a:xfrm>
            <a:off x="258327" y="4330924"/>
            <a:ext cx="1824415" cy="28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Consecutive steps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0805" y="4994505"/>
            <a:ext cx="688908" cy="682811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ABD5814A-5D05-9341-B481-7F0264BC9E21}"/>
              </a:ext>
            </a:extLst>
          </p:cNvPr>
          <p:cNvSpPr txBox="1"/>
          <p:nvPr/>
        </p:nvSpPr>
        <p:spPr>
          <a:xfrm>
            <a:off x="1037665" y="51464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1" name="Down Arrow 140">
            <a:extLst>
              <a:ext uri="{FF2B5EF4-FFF2-40B4-BE49-F238E27FC236}">
                <a16:creationId xmlns:a16="http://schemas.microsoft.com/office/drawing/2014/main" id="{2570415D-F8D7-4045-833A-BC9A7E2991F7}"/>
              </a:ext>
            </a:extLst>
          </p:cNvPr>
          <p:cNvSpPr/>
          <p:nvPr/>
        </p:nvSpPr>
        <p:spPr>
          <a:xfrm rot="16200000">
            <a:off x="2411371" y="5037852"/>
            <a:ext cx="152293" cy="523573"/>
          </a:xfrm>
          <a:prstGeom prst="downArrow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84337" y="975593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49432" y="2381857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137" grpId="0"/>
      <p:bldP spid="140" grpId="0"/>
      <p:bldP spid="1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Our proposed forecasting methodology will result in strong, positive changes for all focus KPIs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16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Incremental benefits on focus KPIs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6020158-8BA7-EE40-BE06-867944F3A8B6}"/>
              </a:ext>
            </a:extLst>
          </p:cNvPr>
          <p:cNvSpPr/>
          <p:nvPr/>
        </p:nvSpPr>
        <p:spPr>
          <a:xfrm>
            <a:off x="222704" y="2041641"/>
            <a:ext cx="11685044" cy="790717"/>
          </a:xfrm>
          <a:prstGeom prst="roundRect">
            <a:avLst>
              <a:gd name="adj" fmla="val 570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42333-8270-DA49-AF59-DB90EB376C00}"/>
              </a:ext>
            </a:extLst>
          </p:cNvPr>
          <p:cNvSpPr txBox="1"/>
          <p:nvPr/>
        </p:nvSpPr>
        <p:spPr>
          <a:xfrm>
            <a:off x="884028" y="1455447"/>
            <a:ext cx="164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3E45-F73B-A44B-93C2-519CAA7243F6}"/>
              </a:ext>
            </a:extLst>
          </p:cNvPr>
          <p:cNvSpPr txBox="1"/>
          <p:nvPr/>
        </p:nvSpPr>
        <p:spPr>
          <a:xfrm>
            <a:off x="3175835" y="1455447"/>
            <a:ext cx="131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4A4A6-BE8C-B14A-9C33-C24339A81274}"/>
              </a:ext>
            </a:extLst>
          </p:cNvPr>
          <p:cNvSpPr txBox="1"/>
          <p:nvPr/>
        </p:nvSpPr>
        <p:spPr>
          <a:xfrm>
            <a:off x="4801530" y="1455447"/>
            <a:ext cx="278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93BDC-E732-9F41-AAEC-324CFA6A1E16}"/>
              </a:ext>
            </a:extLst>
          </p:cNvPr>
          <p:cNvSpPr txBox="1"/>
          <p:nvPr/>
        </p:nvSpPr>
        <p:spPr>
          <a:xfrm>
            <a:off x="8333867" y="1455447"/>
            <a:ext cx="35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14F9FB-0163-B44D-924A-C883131F7916}"/>
              </a:ext>
            </a:extLst>
          </p:cNvPr>
          <p:cNvCxnSpPr>
            <a:cxnSpLocks/>
          </p:cNvCxnSpPr>
          <p:nvPr/>
        </p:nvCxnSpPr>
        <p:spPr>
          <a:xfrm>
            <a:off x="318639" y="1908423"/>
            <a:ext cx="223499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883F8E-C34D-E84D-80FF-2229266A3DED}"/>
              </a:ext>
            </a:extLst>
          </p:cNvPr>
          <p:cNvCxnSpPr>
            <a:cxnSpLocks/>
          </p:cNvCxnSpPr>
          <p:nvPr/>
        </p:nvCxnSpPr>
        <p:spPr>
          <a:xfrm>
            <a:off x="4429311" y="1908423"/>
            <a:ext cx="336295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25944A-6210-314B-83F0-DEF417B9331D}"/>
              </a:ext>
            </a:extLst>
          </p:cNvPr>
          <p:cNvCxnSpPr>
            <a:cxnSpLocks/>
          </p:cNvCxnSpPr>
          <p:nvPr/>
        </p:nvCxnSpPr>
        <p:spPr>
          <a:xfrm>
            <a:off x="7946073" y="1908423"/>
            <a:ext cx="392728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9E8F2F-B8F3-314C-B87B-67A793EC3C2B}"/>
              </a:ext>
            </a:extLst>
          </p:cNvPr>
          <p:cNvCxnSpPr>
            <a:cxnSpLocks/>
          </p:cNvCxnSpPr>
          <p:nvPr/>
        </p:nvCxnSpPr>
        <p:spPr>
          <a:xfrm>
            <a:off x="2721137" y="1908423"/>
            <a:ext cx="152652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Gauge">
            <a:extLst>
              <a:ext uri="{FF2B5EF4-FFF2-40B4-BE49-F238E27FC236}">
                <a16:creationId xmlns:a16="http://schemas.microsoft.com/office/drawing/2014/main" id="{8A6A0259-F3A4-8A4B-8284-76345B366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350" y="1419409"/>
            <a:ext cx="469233" cy="469233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2F89B5FC-F200-AB49-B436-ED5B4A38D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1137" y="1416253"/>
            <a:ext cx="469232" cy="469232"/>
          </a:xfrm>
          <a:prstGeom prst="rect">
            <a:avLst/>
          </a:prstGeom>
        </p:spPr>
      </p:pic>
      <p:pic>
        <p:nvPicPr>
          <p:cNvPr id="25" name="Graphic 24" descr="Magnifying glass">
            <a:extLst>
              <a:ext uri="{FF2B5EF4-FFF2-40B4-BE49-F238E27FC236}">
                <a16:creationId xmlns:a16="http://schemas.microsoft.com/office/drawing/2014/main" id="{1D2DF040-DDFA-0942-8912-D84993274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8806" y="1416252"/>
            <a:ext cx="469233" cy="469233"/>
          </a:xfrm>
          <a:prstGeom prst="rect">
            <a:avLst/>
          </a:prstGeom>
        </p:spPr>
      </p:pic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id="{0D2815BE-30D4-BE4F-BD83-B9FAFFF722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96831" y="1394054"/>
            <a:ext cx="469232" cy="4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517C56-BABE-1140-8BA6-485B48AD5E59}"/>
              </a:ext>
            </a:extLst>
          </p:cNvPr>
          <p:cNvSpPr txBox="1"/>
          <p:nvPr/>
        </p:nvSpPr>
        <p:spPr>
          <a:xfrm>
            <a:off x="353652" y="2145802"/>
            <a:ext cx="160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Forecast accuracy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8E7C2AC-1916-774B-BBEC-8A911DCB8939}"/>
              </a:ext>
            </a:extLst>
          </p:cNvPr>
          <p:cNvSpPr/>
          <p:nvPr/>
        </p:nvSpPr>
        <p:spPr>
          <a:xfrm rot="16200000">
            <a:off x="3260355" y="2196231"/>
            <a:ext cx="425455" cy="42545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88173-7234-BB42-91D2-AB1BCF7738E3}"/>
              </a:ext>
            </a:extLst>
          </p:cNvPr>
          <p:cNvSpPr/>
          <p:nvPr/>
        </p:nvSpPr>
        <p:spPr>
          <a:xfrm>
            <a:off x="4383075" y="2146031"/>
            <a:ext cx="3400475" cy="59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internal and external data using adv. analytics techniques with direct impact on forecast accuracy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F491A-5FBD-7B47-922F-818C17919432}"/>
              </a:ext>
            </a:extLst>
          </p:cNvPr>
          <p:cNvSpPr/>
          <p:nvPr/>
        </p:nvSpPr>
        <p:spPr>
          <a:xfrm>
            <a:off x="7932317" y="2146031"/>
            <a:ext cx="3878521" cy="59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deviation between actual and planned demand will decrease both pre- and in-season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3E6744-25A9-2142-8F06-D0DA1811A991}"/>
              </a:ext>
            </a:extLst>
          </p:cNvPr>
          <p:cNvSpPr txBox="1"/>
          <p:nvPr/>
        </p:nvSpPr>
        <p:spPr>
          <a:xfrm>
            <a:off x="353652" y="4683946"/>
            <a:ext cx="160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Contribution margin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0C87EC4-E2D1-2143-B8A2-79D4566D246C}"/>
              </a:ext>
            </a:extLst>
          </p:cNvPr>
          <p:cNvSpPr/>
          <p:nvPr/>
        </p:nvSpPr>
        <p:spPr>
          <a:xfrm rot="18861241">
            <a:off x="3260355" y="4734375"/>
            <a:ext cx="425455" cy="42545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2C9568-7C3D-2944-BC28-CDCC3ECFC223}"/>
              </a:ext>
            </a:extLst>
          </p:cNvPr>
          <p:cNvSpPr/>
          <p:nvPr/>
        </p:nvSpPr>
        <p:spPr>
          <a:xfrm>
            <a:off x="4383075" y="4606118"/>
            <a:ext cx="3400475" cy="59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Optimizing balanced supply from CN, TR and PT lowers assortment costs</a:t>
            </a:r>
          </a:p>
          <a:p>
            <a:pPr marL="180975" indent="-180975"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In-store storing costs lower due to increasing just-in-time delivery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DE5A21-2B82-664D-A534-EF8F4DEB5950}"/>
              </a:ext>
            </a:extLst>
          </p:cNvPr>
          <p:cNvSpPr/>
          <p:nvPr/>
        </p:nvSpPr>
        <p:spPr>
          <a:xfrm>
            <a:off x="7932317" y="4684175"/>
            <a:ext cx="3878521" cy="59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Produced and stored at lower cost, each item contributes now more positively to AFRs business result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3F319-AF64-6148-95BB-B18FBC1CE75A}"/>
              </a:ext>
            </a:extLst>
          </p:cNvPr>
          <p:cNvSpPr txBox="1"/>
          <p:nvPr/>
        </p:nvSpPr>
        <p:spPr>
          <a:xfrm>
            <a:off x="353652" y="5529994"/>
            <a:ext cx="160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Net promoter score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9A4C898-0D2F-9D47-BE24-41EEC4EFF506}"/>
              </a:ext>
            </a:extLst>
          </p:cNvPr>
          <p:cNvSpPr/>
          <p:nvPr/>
        </p:nvSpPr>
        <p:spPr>
          <a:xfrm rot="18947287">
            <a:off x="3260355" y="5580423"/>
            <a:ext cx="425455" cy="42545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09C9334-23A0-DB43-A28D-0DFE220D8C2D}"/>
              </a:ext>
            </a:extLst>
          </p:cNvPr>
          <p:cNvSpPr/>
          <p:nvPr/>
        </p:nvSpPr>
        <p:spPr>
          <a:xfrm>
            <a:off x="4383075" y="5530223"/>
            <a:ext cx="3400475" cy="59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customer satisfaction ensured due to better product availability, i.e. less stockouts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25EC14B-678A-6846-AE4C-AF5C483DA765}"/>
              </a:ext>
            </a:extLst>
          </p:cNvPr>
          <p:cNvSpPr/>
          <p:nvPr/>
        </p:nvSpPr>
        <p:spPr>
          <a:xfrm>
            <a:off x="7932317" y="5530223"/>
            <a:ext cx="3878521" cy="59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are more likely to give positive feedback or referrals about AFR having experienced a positive (e.g. non-stockout) AFR-experience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2333" y="2958626"/>
            <a:ext cx="11458505" cy="845046"/>
            <a:chOff x="352333" y="3715466"/>
            <a:chExt cx="11458505" cy="8450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61E7CE-A391-5742-9BB2-7F1E49038198}"/>
                </a:ext>
              </a:extLst>
            </p:cNvPr>
            <p:cNvSpPr txBox="1"/>
            <p:nvPr/>
          </p:nvSpPr>
          <p:spPr>
            <a:xfrm>
              <a:off x="353653" y="3837898"/>
              <a:ext cx="1365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Stock to sales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15E05592-9339-6B46-873B-6323EFA0FF8D}"/>
                </a:ext>
              </a:extLst>
            </p:cNvPr>
            <p:cNvSpPr/>
            <p:nvPr/>
          </p:nvSpPr>
          <p:spPr>
            <a:xfrm rot="16200000">
              <a:off x="3260355" y="3888327"/>
              <a:ext cx="425455" cy="42545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C66066-7A78-3946-85AC-E8BB7428E63C}"/>
                </a:ext>
              </a:extLst>
            </p:cNvPr>
            <p:cNvSpPr/>
            <p:nvPr/>
          </p:nvSpPr>
          <p:spPr>
            <a:xfrm>
              <a:off x="4383075" y="3815825"/>
              <a:ext cx="3400475" cy="5982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indent="-180975">
                <a:spcAft>
                  <a:spcPts val="1200"/>
                </a:spcAft>
                <a:buFont typeface="Wingdings" pitchFamily="2" charset="2"/>
                <a:buChar char="§"/>
              </a:pPr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Optimizing inventory levels will ensure minimizing days of under- and overstocking in stores</a:t>
              </a: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D6CEC41-245E-6644-BFFC-AE705C6EACB6}"/>
                </a:ext>
              </a:extLst>
            </p:cNvPr>
            <p:cNvSpPr/>
            <p:nvPr/>
          </p:nvSpPr>
          <p:spPr>
            <a:xfrm>
              <a:off x="7932317" y="3715466"/>
              <a:ext cx="3878521" cy="5982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indent="-180975">
                <a:spcAft>
                  <a:spcPts val="1200"/>
                </a:spcAft>
                <a:buFont typeface="Wingdings" pitchFamily="2" charset="2"/>
                <a:buChar char="§"/>
              </a:pPr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Especially in more ‘difficult’ planning periods for non-basic products, stocking based on sophisticated planning and not on sporadic purchases is crucial for AFR</a:t>
              </a: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10EC49-FBC7-D740-B488-573D91F6539F}"/>
                </a:ext>
              </a:extLst>
            </p:cNvPr>
            <p:cNvCxnSpPr>
              <a:cxnSpLocks/>
            </p:cNvCxnSpPr>
            <p:nvPr/>
          </p:nvCxnSpPr>
          <p:spPr>
            <a:xfrm>
              <a:off x="352333" y="4560512"/>
              <a:ext cx="1137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52333" y="3826816"/>
            <a:ext cx="11458505" cy="733695"/>
            <a:chOff x="352333" y="2958626"/>
            <a:chExt cx="11458505" cy="73369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2EEFFF-7BBD-0C48-9B3D-88CCF1EE0932}"/>
                </a:ext>
              </a:extLst>
            </p:cNvPr>
            <p:cNvSpPr txBox="1"/>
            <p:nvPr/>
          </p:nvSpPr>
          <p:spPr>
            <a:xfrm>
              <a:off x="353652" y="2991850"/>
              <a:ext cx="16076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Perfect order performance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D9BCFBA9-5EA0-6346-8D06-FBB0F70D7AD2}"/>
                </a:ext>
              </a:extLst>
            </p:cNvPr>
            <p:cNvSpPr/>
            <p:nvPr/>
          </p:nvSpPr>
          <p:spPr>
            <a:xfrm rot="18895108">
              <a:off x="3260355" y="3042279"/>
              <a:ext cx="425455" cy="42545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C07700C-B580-7040-A639-B7DD7B8934CC}"/>
                </a:ext>
              </a:extLst>
            </p:cNvPr>
            <p:cNvSpPr/>
            <p:nvPr/>
          </p:nvSpPr>
          <p:spPr>
            <a:xfrm>
              <a:off x="4383075" y="2958626"/>
              <a:ext cx="3400475" cy="5982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indent="-180975">
                <a:spcAft>
                  <a:spcPts val="1200"/>
                </a:spcAft>
                <a:buFont typeface="Wingdings" pitchFamily="2" charset="2"/>
                <a:buChar char="§"/>
              </a:pPr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Improved on-time delivery both in warehouse and in stores will boost perfect order performance</a:t>
              </a: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CBE7CDA-83F8-9C4E-B92E-F15D6EB5831A}"/>
                </a:ext>
              </a:extLst>
            </p:cNvPr>
            <p:cNvSpPr/>
            <p:nvPr/>
          </p:nvSpPr>
          <p:spPr>
            <a:xfrm>
              <a:off x="7932317" y="2958626"/>
              <a:ext cx="3878521" cy="5982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indent="-180975">
                <a:spcAft>
                  <a:spcPts val="1200"/>
                </a:spcAft>
                <a:buFont typeface="Wingdings" pitchFamily="2" charset="2"/>
                <a:buChar char="§"/>
              </a:pPr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Knowing precisely when and where which items are needed, accurate on-time deliveries to warehouse and stores increase</a:t>
              </a: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2EC672-CE72-AD4E-8F22-2E2C75E2070A}"/>
                </a:ext>
              </a:extLst>
            </p:cNvPr>
            <p:cNvCxnSpPr>
              <a:cxnSpLocks/>
            </p:cNvCxnSpPr>
            <p:nvPr/>
          </p:nvCxnSpPr>
          <p:spPr>
            <a:xfrm>
              <a:off x="352333" y="3692321"/>
              <a:ext cx="1137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6E7B62B-177A-B545-BE65-64DAD4B14A0B}"/>
              </a:ext>
            </a:extLst>
          </p:cNvPr>
          <p:cNvCxnSpPr>
            <a:cxnSpLocks/>
          </p:cNvCxnSpPr>
          <p:nvPr/>
        </p:nvCxnSpPr>
        <p:spPr>
          <a:xfrm>
            <a:off x="352333" y="5428702"/>
            <a:ext cx="1137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00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the long run AFR will unlock further potential by implementing a more efficient supply chain through data driven automation and decision making</a:t>
            </a:r>
          </a:p>
        </p:txBody>
      </p: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060E3-AD24-8C49-9726-E079DCAF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CE2BAB-BD30-5347-843D-A7F44243D4A6}"/>
              </a:ext>
            </a:extLst>
          </p:cNvPr>
          <p:cNvGrpSpPr/>
          <p:nvPr/>
        </p:nvGrpSpPr>
        <p:grpSpPr>
          <a:xfrm>
            <a:off x="210465" y="3744404"/>
            <a:ext cx="11697283" cy="2526007"/>
            <a:chOff x="210465" y="3276982"/>
            <a:chExt cx="11697283" cy="252600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7F8735-3540-DE44-9D17-2A6F4D1E2985}"/>
                </a:ext>
              </a:extLst>
            </p:cNvPr>
            <p:cNvGrpSpPr/>
            <p:nvPr/>
          </p:nvGrpSpPr>
          <p:grpSpPr>
            <a:xfrm>
              <a:off x="1054107" y="3276982"/>
              <a:ext cx="10303563" cy="1222498"/>
              <a:chOff x="1119413" y="1746957"/>
              <a:chExt cx="10303563" cy="122249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E841B62-C258-694C-847F-CD284F2A60FD}"/>
                  </a:ext>
                </a:extLst>
              </p:cNvPr>
              <p:cNvSpPr/>
              <p:nvPr/>
            </p:nvSpPr>
            <p:spPr>
              <a:xfrm>
                <a:off x="1119413" y="2693242"/>
                <a:ext cx="986419" cy="2483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Design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CA273E2-9764-C946-9CFC-6842B2B7FDAC}"/>
                  </a:ext>
                </a:extLst>
              </p:cNvPr>
              <p:cNvSpPr/>
              <p:nvPr/>
            </p:nvSpPr>
            <p:spPr>
              <a:xfrm>
                <a:off x="4020593" y="2696282"/>
                <a:ext cx="1273177" cy="242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Production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9FA2135-A736-634E-A999-FF2B94511F21}"/>
                  </a:ext>
                </a:extLst>
              </p:cNvPr>
              <p:cNvSpPr/>
              <p:nvPr/>
            </p:nvSpPr>
            <p:spPr>
              <a:xfrm>
                <a:off x="6969914" y="2665380"/>
                <a:ext cx="1647121" cy="3040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Order Fulfilment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3E75B1D-D582-9948-9B19-B6CF7EBB2F4D}"/>
                  </a:ext>
                </a:extLst>
              </p:cNvPr>
              <p:cNvSpPr/>
              <p:nvPr/>
            </p:nvSpPr>
            <p:spPr>
              <a:xfrm>
                <a:off x="10436557" y="2693242"/>
                <a:ext cx="986419" cy="2483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Store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E08B26-B78B-0843-BF1B-729A984DE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6800" y="1839150"/>
                <a:ext cx="800764" cy="800764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3B3CF1E-98B1-884C-B560-264483A4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9385" y="1839150"/>
                <a:ext cx="800764" cy="800764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1783" y="1838692"/>
                <a:ext cx="801681" cy="801681"/>
              </a:xfrm>
              <a:prstGeom prst="rect">
                <a:avLst/>
              </a:prstGeom>
            </p:spPr>
          </p:pic>
          <p:sp>
            <p:nvSpPr>
              <p:cNvPr id="95" name="Pentagon 94">
                <a:extLst>
                  <a:ext uri="{FF2B5EF4-FFF2-40B4-BE49-F238E27FC236}">
                    <a16:creationId xmlns:a16="http://schemas.microsoft.com/office/drawing/2014/main" id="{8A3F9DCB-5B5C-BC47-A78F-53266381C18C}"/>
                  </a:ext>
                </a:extLst>
              </p:cNvPr>
              <p:cNvSpPr/>
              <p:nvPr/>
            </p:nvSpPr>
            <p:spPr>
              <a:xfrm>
                <a:off x="2919693" y="2162992"/>
                <a:ext cx="430878" cy="153081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Pentagon 95">
                <a:extLst>
                  <a:ext uri="{FF2B5EF4-FFF2-40B4-BE49-F238E27FC236}">
                    <a16:creationId xmlns:a16="http://schemas.microsoft.com/office/drawing/2014/main" id="{B7F73E4B-2381-1545-80ED-1934DA17845D}"/>
                  </a:ext>
                </a:extLst>
              </p:cNvPr>
              <p:cNvSpPr/>
              <p:nvPr/>
            </p:nvSpPr>
            <p:spPr>
              <a:xfrm>
                <a:off x="5963793" y="2162992"/>
                <a:ext cx="430878" cy="153081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Pentagon 96">
                <a:extLst>
                  <a:ext uri="{FF2B5EF4-FFF2-40B4-BE49-F238E27FC236}">
                    <a16:creationId xmlns:a16="http://schemas.microsoft.com/office/drawing/2014/main" id="{77120B73-B7AC-3D45-AB2B-881FDCD8D04B}"/>
                  </a:ext>
                </a:extLst>
              </p:cNvPr>
              <p:cNvSpPr/>
              <p:nvPr/>
            </p:nvSpPr>
            <p:spPr>
              <a:xfrm>
                <a:off x="9192280" y="2162992"/>
                <a:ext cx="430878" cy="153081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0900" y="1746957"/>
                <a:ext cx="985151" cy="985151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D0ABA9-3681-A442-8423-0EA4DE7E8159}"/>
                </a:ext>
              </a:extLst>
            </p:cNvPr>
            <p:cNvGrpSpPr/>
            <p:nvPr/>
          </p:nvGrpSpPr>
          <p:grpSpPr>
            <a:xfrm>
              <a:off x="210465" y="4629863"/>
              <a:ext cx="11697283" cy="1173126"/>
              <a:chOff x="210465" y="4403184"/>
              <a:chExt cx="11697283" cy="206047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C70E855-400E-6E41-9171-C29E13078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465" y="6463655"/>
                <a:ext cx="1169728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EDB0FD-2F92-B946-86A0-6F9CB1F7504C}"/>
                  </a:ext>
                </a:extLst>
              </p:cNvPr>
              <p:cNvSpPr/>
              <p:nvPr/>
            </p:nvSpPr>
            <p:spPr>
              <a:xfrm>
                <a:off x="504032" y="4404360"/>
                <a:ext cx="2585794" cy="1997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171450" indent="-171450">
                  <a:spcAft>
                    <a:spcPts val="1200"/>
                  </a:spcAft>
                  <a:buFont typeface="Wingdings" pitchFamily="2" charset="2"/>
                  <a:buChar char="§"/>
                </a:pPr>
                <a:r>
                  <a:rPr lang="en-US" sz="12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On-the-fly prototyping based on direct feedback from in-shop buying patterns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592AD-ECBF-5E4E-8EA2-5F588D001D87}"/>
                  </a:ext>
                </a:extLst>
              </p:cNvPr>
              <p:cNvSpPr/>
              <p:nvPr/>
            </p:nvSpPr>
            <p:spPr>
              <a:xfrm>
                <a:off x="3248091" y="4403184"/>
                <a:ext cx="36982" cy="17969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308BE04-B47E-C647-899D-871B657F08AD}"/>
                  </a:ext>
                </a:extLst>
              </p:cNvPr>
              <p:cNvSpPr/>
              <p:nvPr/>
            </p:nvSpPr>
            <p:spPr>
              <a:xfrm>
                <a:off x="3443339" y="4418756"/>
                <a:ext cx="2585794" cy="1997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171450" indent="-171450">
                  <a:spcAft>
                    <a:spcPts val="1200"/>
                  </a:spcAft>
                  <a:buFont typeface="Wingdings" pitchFamily="2" charset="2"/>
                  <a:buChar char="§"/>
                </a:pPr>
                <a:r>
                  <a:rPr lang="en-US" sz="12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Forecast based raw material sourcing</a:t>
                </a:r>
              </a:p>
              <a:p>
                <a:pPr marL="171450" indent="-171450">
                  <a:spcAft>
                    <a:spcPts val="1200"/>
                  </a:spcAft>
                  <a:buFont typeface="Wingdings" pitchFamily="2" charset="2"/>
                  <a:buChar char="§"/>
                </a:pPr>
                <a:r>
                  <a:rPr lang="en-US" sz="12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Pull-based in-season production adjustments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F2A40F-4235-EB4D-9527-D25EC29F2B07}"/>
                  </a:ext>
                </a:extLst>
              </p:cNvPr>
              <p:cNvSpPr/>
              <p:nvPr/>
            </p:nvSpPr>
            <p:spPr>
              <a:xfrm>
                <a:off x="6187398" y="4403184"/>
                <a:ext cx="36982" cy="17969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591C19C-B040-7848-93D4-4B041CAF7FE6}"/>
                  </a:ext>
                </a:extLst>
              </p:cNvPr>
              <p:cNvSpPr/>
              <p:nvPr/>
            </p:nvSpPr>
            <p:spPr>
              <a:xfrm>
                <a:off x="6382646" y="4403184"/>
                <a:ext cx="2585794" cy="1997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171450" indent="-171450">
                  <a:spcAft>
                    <a:spcPts val="1200"/>
                  </a:spcAft>
                  <a:buFont typeface="Wingdings" pitchFamily="2" charset="2"/>
                  <a:buChar char="§"/>
                </a:pPr>
                <a:r>
                  <a:rPr lang="en-US" sz="12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Automized emergency response tool for improved crisis management</a:t>
                </a:r>
              </a:p>
              <a:p>
                <a:pPr marL="171450" indent="-171450">
                  <a:spcAft>
                    <a:spcPts val="1200"/>
                  </a:spcAft>
                  <a:buFont typeface="Wingdings" pitchFamily="2" charset="2"/>
                  <a:buChar char="§"/>
                </a:pPr>
                <a:r>
                  <a:rPr lang="en-US" sz="12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Season start stocking based on pre-sales data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059AC99-A4D9-1E42-A41E-E4B19C9CD72D}"/>
                  </a:ext>
                </a:extLst>
              </p:cNvPr>
              <p:cNvSpPr/>
              <p:nvPr/>
            </p:nvSpPr>
            <p:spPr>
              <a:xfrm>
                <a:off x="9126705" y="4413428"/>
                <a:ext cx="36982" cy="17969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FFD98B-5B29-5E4C-8C83-F60E59CD8354}"/>
                  </a:ext>
                </a:extLst>
              </p:cNvPr>
              <p:cNvSpPr/>
              <p:nvPr/>
            </p:nvSpPr>
            <p:spPr>
              <a:xfrm>
                <a:off x="9321954" y="4417542"/>
                <a:ext cx="2585794" cy="1997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Automized ordering process</a:t>
                </a:r>
              </a:p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Adaptive discounting policy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AE87A3-AD04-F847-BD2B-87F10EB0C38E}"/>
              </a:ext>
            </a:extLst>
          </p:cNvPr>
          <p:cNvGrpSpPr/>
          <p:nvPr/>
        </p:nvGrpSpPr>
        <p:grpSpPr>
          <a:xfrm>
            <a:off x="2149766" y="1531217"/>
            <a:ext cx="7892467" cy="1101576"/>
            <a:chOff x="108039" y="1604443"/>
            <a:chExt cx="11975922" cy="11015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587900C-4F51-E541-A8F1-43DEBF20458D}"/>
                </a:ext>
              </a:extLst>
            </p:cNvPr>
            <p:cNvGrpSpPr/>
            <p:nvPr/>
          </p:nvGrpSpPr>
          <p:grpSpPr>
            <a:xfrm>
              <a:off x="108039" y="1604443"/>
              <a:ext cx="11975922" cy="1101576"/>
              <a:chOff x="108039" y="1556164"/>
              <a:chExt cx="11975922" cy="110157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D34D52D-68E7-2A4F-B8D4-0815F23517BF}"/>
                  </a:ext>
                </a:extLst>
              </p:cNvPr>
              <p:cNvSpPr/>
              <p:nvPr/>
            </p:nvSpPr>
            <p:spPr>
              <a:xfrm>
                <a:off x="108039" y="1556164"/>
                <a:ext cx="11975922" cy="11015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numCol="1" rtlCol="0" anchor="ctr"/>
              <a:lstStyle/>
              <a:p>
                <a:pPr algn="ctr">
                  <a:spcAft>
                    <a:spcPts val="1200"/>
                  </a:spcAft>
                </a:pPr>
                <a:endPara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749F44E-EC77-BA41-82B6-A89C28CB11A2}"/>
                  </a:ext>
                </a:extLst>
              </p:cNvPr>
              <p:cNvGrpSpPr/>
              <p:nvPr/>
            </p:nvGrpSpPr>
            <p:grpSpPr>
              <a:xfrm>
                <a:off x="240230" y="2011307"/>
                <a:ext cx="11711540" cy="538154"/>
                <a:chOff x="222704" y="2021417"/>
                <a:chExt cx="11711540" cy="53815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DB59717-E943-9246-A70E-14C422F43A69}"/>
                    </a:ext>
                  </a:extLst>
                </p:cNvPr>
                <p:cNvSpPr/>
                <p:nvPr/>
              </p:nvSpPr>
              <p:spPr>
                <a:xfrm>
                  <a:off x="222704" y="2021417"/>
                  <a:ext cx="3708000" cy="538154"/>
                </a:xfrm>
                <a:prstGeom prst="rect">
                  <a:avLst/>
                </a:prstGeom>
                <a:solidFill>
                  <a:schemeClr val="bg1">
                    <a:alpha val="80392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numCol="1" rtlCol="0" anchor="ctr"/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US" sz="1200" b="1" i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Digitized value chain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0E7BFC33-A428-9A4B-9F0B-0A666D9288FE}"/>
                    </a:ext>
                  </a:extLst>
                </p:cNvPr>
                <p:cNvSpPr/>
                <p:nvPr/>
              </p:nvSpPr>
              <p:spPr>
                <a:xfrm>
                  <a:off x="8226244" y="2021417"/>
                  <a:ext cx="3708000" cy="538154"/>
                </a:xfrm>
                <a:prstGeom prst="rect">
                  <a:avLst/>
                </a:prstGeom>
                <a:solidFill>
                  <a:schemeClr val="bg1">
                    <a:alpha val="80392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numCol="1" rtlCol="0" anchor="ctr"/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US" sz="1200" b="1" i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Real-time Analytics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839713-650B-9544-87D9-2DF69DB5CBCF}"/>
                    </a:ext>
                  </a:extLst>
                </p:cNvPr>
                <p:cNvSpPr/>
                <p:nvPr/>
              </p:nvSpPr>
              <p:spPr>
                <a:xfrm>
                  <a:off x="4224474" y="2021417"/>
                  <a:ext cx="3708000" cy="538154"/>
                </a:xfrm>
                <a:prstGeom prst="rect">
                  <a:avLst/>
                </a:prstGeom>
                <a:solidFill>
                  <a:schemeClr val="bg1">
                    <a:alpha val="80392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numCol="1" rtlCol="0" anchor="ctr"/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US" sz="1200" b="1" i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Integrated data streams</a:t>
                  </a:r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20BB35-F86D-2947-9E2F-5D3B5FABF03B}"/>
                </a:ext>
              </a:extLst>
            </p:cNvPr>
            <p:cNvSpPr/>
            <p:nvPr/>
          </p:nvSpPr>
          <p:spPr>
            <a:xfrm>
              <a:off x="2008441" y="1668775"/>
              <a:ext cx="8062186" cy="351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Aft>
                  <a:spcPts val="1200"/>
                </a:spcAft>
              </a:pPr>
              <a:r>
                <a:rPr lang="en-GB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Fully connected supply chain trough information sharing</a:t>
              </a:r>
              <a:endPara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86D2AB-CC88-4444-BEA4-54857A8E2B4A}"/>
              </a:ext>
            </a:extLst>
          </p:cNvPr>
          <p:cNvGrpSpPr/>
          <p:nvPr/>
        </p:nvGrpSpPr>
        <p:grpSpPr>
          <a:xfrm>
            <a:off x="4515728" y="2905507"/>
            <a:ext cx="152294" cy="540279"/>
            <a:chOff x="1471168" y="2826707"/>
            <a:chExt cx="152294" cy="540279"/>
          </a:xfrm>
        </p:grpSpPr>
        <p:sp>
          <p:nvSpPr>
            <p:cNvPr id="68" name="Down Arrow 67">
              <a:extLst>
                <a:ext uri="{FF2B5EF4-FFF2-40B4-BE49-F238E27FC236}">
                  <a16:creationId xmlns:a16="http://schemas.microsoft.com/office/drawing/2014/main" id="{6E54B3AF-2AFC-8B4A-B5A1-ECB88ED7CBC2}"/>
                </a:ext>
              </a:extLst>
            </p:cNvPr>
            <p:cNvSpPr/>
            <p:nvPr/>
          </p:nvSpPr>
          <p:spPr>
            <a:xfrm>
              <a:off x="1471169" y="2934986"/>
              <a:ext cx="152293" cy="432000"/>
            </a:xfrm>
            <a:prstGeom prst="downArrow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Down Arrow 68">
              <a:extLst>
                <a:ext uri="{FF2B5EF4-FFF2-40B4-BE49-F238E27FC236}">
                  <a16:creationId xmlns:a16="http://schemas.microsoft.com/office/drawing/2014/main" id="{68F48CF9-CD8B-224A-BEE8-E5F25227D2AA}"/>
                </a:ext>
              </a:extLst>
            </p:cNvPr>
            <p:cNvSpPr/>
            <p:nvPr/>
          </p:nvSpPr>
          <p:spPr>
            <a:xfrm rot="10800000">
              <a:off x="1471168" y="2826707"/>
              <a:ext cx="152293" cy="432000"/>
            </a:xfrm>
            <a:prstGeom prst="downArrow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13F58DE-53AB-8B46-BAE2-9A7B784279B1}"/>
              </a:ext>
            </a:extLst>
          </p:cNvPr>
          <p:cNvGrpSpPr/>
          <p:nvPr/>
        </p:nvGrpSpPr>
        <p:grpSpPr>
          <a:xfrm>
            <a:off x="7654021" y="2900269"/>
            <a:ext cx="152294" cy="540279"/>
            <a:chOff x="1471168" y="2826707"/>
            <a:chExt cx="152294" cy="540279"/>
          </a:xfrm>
        </p:grpSpPr>
        <p:sp>
          <p:nvSpPr>
            <p:cNvPr id="73" name="Down Arrow 72">
              <a:extLst>
                <a:ext uri="{FF2B5EF4-FFF2-40B4-BE49-F238E27FC236}">
                  <a16:creationId xmlns:a16="http://schemas.microsoft.com/office/drawing/2014/main" id="{7BC76146-161B-8643-9B71-50EA008EAF00}"/>
                </a:ext>
              </a:extLst>
            </p:cNvPr>
            <p:cNvSpPr/>
            <p:nvPr/>
          </p:nvSpPr>
          <p:spPr>
            <a:xfrm>
              <a:off x="1471169" y="2934986"/>
              <a:ext cx="152293" cy="432000"/>
            </a:xfrm>
            <a:prstGeom prst="downArrow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Down Arrow 73">
              <a:extLst>
                <a:ext uri="{FF2B5EF4-FFF2-40B4-BE49-F238E27FC236}">
                  <a16:creationId xmlns:a16="http://schemas.microsoft.com/office/drawing/2014/main" id="{FF5B5730-BB34-0640-BBEB-BAAF47F63A56}"/>
                </a:ext>
              </a:extLst>
            </p:cNvPr>
            <p:cNvSpPr/>
            <p:nvPr/>
          </p:nvSpPr>
          <p:spPr>
            <a:xfrm rot="10800000">
              <a:off x="1471168" y="2826707"/>
              <a:ext cx="152293" cy="432000"/>
            </a:xfrm>
            <a:prstGeom prst="downArrow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03EECD-7C40-C24F-B495-51294808A0B4}"/>
              </a:ext>
            </a:extLst>
          </p:cNvPr>
          <p:cNvGrpSpPr/>
          <p:nvPr/>
        </p:nvGrpSpPr>
        <p:grpSpPr>
          <a:xfrm rot="19816070">
            <a:off x="10166185" y="2898067"/>
            <a:ext cx="152294" cy="540279"/>
            <a:chOff x="1471168" y="2826707"/>
            <a:chExt cx="152294" cy="540279"/>
          </a:xfrm>
        </p:grpSpPr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A1D2534B-2976-554F-8A24-793DBDC7EB25}"/>
                </a:ext>
              </a:extLst>
            </p:cNvPr>
            <p:cNvSpPr/>
            <p:nvPr/>
          </p:nvSpPr>
          <p:spPr>
            <a:xfrm>
              <a:off x="1471169" y="2934986"/>
              <a:ext cx="152293" cy="432000"/>
            </a:xfrm>
            <a:prstGeom prst="downArrow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Down Arrow 82">
              <a:extLst>
                <a:ext uri="{FF2B5EF4-FFF2-40B4-BE49-F238E27FC236}">
                  <a16:creationId xmlns:a16="http://schemas.microsoft.com/office/drawing/2014/main" id="{1C216B6A-4325-1349-9304-D913C9BA36BD}"/>
                </a:ext>
              </a:extLst>
            </p:cNvPr>
            <p:cNvSpPr/>
            <p:nvPr/>
          </p:nvSpPr>
          <p:spPr>
            <a:xfrm rot="10800000">
              <a:off x="1471168" y="2826707"/>
              <a:ext cx="152293" cy="432000"/>
            </a:xfrm>
            <a:prstGeom prst="downArrow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38AF604-C1D3-EC4E-B03D-F08FF036D651}"/>
              </a:ext>
            </a:extLst>
          </p:cNvPr>
          <p:cNvGrpSpPr/>
          <p:nvPr/>
        </p:nvGrpSpPr>
        <p:grpSpPr>
          <a:xfrm rot="1781419">
            <a:off x="1872011" y="2889091"/>
            <a:ext cx="152294" cy="540279"/>
            <a:chOff x="1471168" y="2826707"/>
            <a:chExt cx="152294" cy="540279"/>
          </a:xfrm>
        </p:grpSpPr>
        <p:sp>
          <p:nvSpPr>
            <p:cNvPr id="85" name="Down Arrow 84">
              <a:extLst>
                <a:ext uri="{FF2B5EF4-FFF2-40B4-BE49-F238E27FC236}">
                  <a16:creationId xmlns:a16="http://schemas.microsoft.com/office/drawing/2014/main" id="{53D3AFDA-D1E1-8F49-8E61-C9BFE37A3308}"/>
                </a:ext>
              </a:extLst>
            </p:cNvPr>
            <p:cNvSpPr/>
            <p:nvPr/>
          </p:nvSpPr>
          <p:spPr>
            <a:xfrm>
              <a:off x="1471169" y="2934986"/>
              <a:ext cx="152293" cy="432000"/>
            </a:xfrm>
            <a:prstGeom prst="downArrow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Down Arrow 86">
              <a:extLst>
                <a:ext uri="{FF2B5EF4-FFF2-40B4-BE49-F238E27FC236}">
                  <a16:creationId xmlns:a16="http://schemas.microsoft.com/office/drawing/2014/main" id="{68F4E77A-D499-AE48-B73B-C9965D34A0BA}"/>
                </a:ext>
              </a:extLst>
            </p:cNvPr>
            <p:cNvSpPr/>
            <p:nvPr/>
          </p:nvSpPr>
          <p:spPr>
            <a:xfrm rot="10800000">
              <a:off x="1471168" y="2826707"/>
              <a:ext cx="152293" cy="432000"/>
            </a:xfrm>
            <a:prstGeom prst="downArrow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C43D3983-2980-024F-9874-9216105FF1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5374"/>
          <a:stretch/>
        </p:blipFill>
        <p:spPr>
          <a:xfrm>
            <a:off x="1013839" y="1669080"/>
            <a:ext cx="779136" cy="8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05384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Decision making based on advanced analytics creates value across the supply chain but is only successful if operations adopts accordingly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002705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Leveraging pre-sales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pic>
        <p:nvPicPr>
          <p:cNvPr id="16388" name="Picture 4" descr="Image result for spain map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77" y="2316958"/>
            <a:ext cx="2864641" cy="286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116"/>
          <a:stretch/>
        </p:blipFill>
        <p:spPr>
          <a:xfrm>
            <a:off x="1556539" y="3472023"/>
            <a:ext cx="483610" cy="396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2199249" y="3006606"/>
            <a:ext cx="483610" cy="39600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1959889" y="3763888"/>
            <a:ext cx="483610" cy="3960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1222249" y="4060176"/>
            <a:ext cx="483610" cy="39600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1366494" y="2893662"/>
            <a:ext cx="483610" cy="396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841B62-C258-694C-847F-CD284F2A60FD}"/>
              </a:ext>
            </a:extLst>
          </p:cNvPr>
          <p:cNvSpPr/>
          <p:nvPr/>
        </p:nvSpPr>
        <p:spPr>
          <a:xfrm>
            <a:off x="1032811" y="1862604"/>
            <a:ext cx="2012773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 season sales in selected stores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841B62-C258-694C-847F-CD284F2A60FD}"/>
              </a:ext>
            </a:extLst>
          </p:cNvPr>
          <p:cNvSpPr/>
          <p:nvPr/>
        </p:nvSpPr>
        <p:spPr>
          <a:xfrm>
            <a:off x="1032811" y="5021080"/>
            <a:ext cx="2012773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Stores are clustered and for each cluster a store is selected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191BEF-16FB-7D4D-B92E-8FE9602905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4" b="33689"/>
          <a:stretch/>
        </p:blipFill>
        <p:spPr>
          <a:xfrm>
            <a:off x="4580951" y="2958145"/>
            <a:ext cx="3045830" cy="136994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841B62-C258-694C-847F-CD284F2A60FD}"/>
              </a:ext>
            </a:extLst>
          </p:cNvPr>
          <p:cNvSpPr/>
          <p:nvPr/>
        </p:nvSpPr>
        <p:spPr>
          <a:xfrm>
            <a:off x="5108378" y="5021080"/>
            <a:ext cx="1990976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 season sales help to estimate regional specific sales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841B62-C258-694C-847F-CD284F2A60FD}"/>
              </a:ext>
            </a:extLst>
          </p:cNvPr>
          <p:cNvSpPr/>
          <p:nvPr/>
        </p:nvSpPr>
        <p:spPr>
          <a:xfrm>
            <a:off x="4793227" y="1933989"/>
            <a:ext cx="2621279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Warehouse optimizes distribution for season start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8" b="22844"/>
          <a:stretch/>
        </p:blipFill>
        <p:spPr>
          <a:xfrm>
            <a:off x="3707829" y="4002923"/>
            <a:ext cx="500949" cy="337528"/>
          </a:xfrm>
          <a:prstGeom prst="rect">
            <a:avLst/>
          </a:prstGeom>
        </p:spPr>
      </p:pic>
      <p:pic>
        <p:nvPicPr>
          <p:cNvPr id="35" name="Graphic 5" descr="Arrow: Slight curve">
            <a:extLst>
              <a:ext uri="{FF2B5EF4-FFF2-40B4-BE49-F238E27FC236}">
                <a16:creationId xmlns:a16="http://schemas.microsoft.com/office/drawing/2014/main" id="{8B95E93A-78D2-F74D-9E1E-E9835F37D6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2668" y="3254386"/>
            <a:ext cx="831273" cy="83127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E841B62-C258-694C-847F-CD284F2A60FD}"/>
              </a:ext>
            </a:extLst>
          </p:cNvPr>
          <p:cNvSpPr/>
          <p:nvPr/>
        </p:nvSpPr>
        <p:spPr>
          <a:xfrm>
            <a:off x="3054226" y="2816798"/>
            <a:ext cx="2012773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specific forecasts</a:t>
            </a:r>
          </a:p>
        </p:txBody>
      </p:sp>
      <p:pic>
        <p:nvPicPr>
          <p:cNvPr id="38" name="Picture 4" descr="Image result for spain map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136" y="2316958"/>
            <a:ext cx="2864641" cy="286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116"/>
          <a:stretch/>
        </p:blipFill>
        <p:spPr>
          <a:xfrm>
            <a:off x="9699799" y="3472023"/>
            <a:ext cx="219823" cy="180000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10342509" y="3006606"/>
            <a:ext cx="219823" cy="180000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10002330" y="3871888"/>
            <a:ext cx="219823" cy="180000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9365509" y="4060176"/>
            <a:ext cx="219823" cy="180000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9509754" y="2893662"/>
            <a:ext cx="219823" cy="180000"/>
          </a:xfrm>
          <a:prstGeom prst="rect">
            <a:avLst/>
          </a:prstGeom>
        </p:spPr>
      </p:pic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116"/>
          <a:stretch/>
        </p:blipFill>
        <p:spPr>
          <a:xfrm>
            <a:off x="9472784" y="3624423"/>
            <a:ext cx="219823" cy="180000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10494909" y="3159006"/>
            <a:ext cx="219823" cy="180000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10255549" y="3916288"/>
            <a:ext cx="219823" cy="180000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9517909" y="4212576"/>
            <a:ext cx="219823" cy="180000"/>
          </a:xfrm>
          <a:prstGeom prst="rect">
            <a:avLst/>
          </a:prstGeom>
        </p:spPr>
      </p:pic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9662154" y="3046062"/>
            <a:ext cx="219823" cy="180000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116"/>
          <a:stretch/>
        </p:blipFill>
        <p:spPr>
          <a:xfrm>
            <a:off x="9641442" y="3776823"/>
            <a:ext cx="219823" cy="18000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10682687" y="3186606"/>
            <a:ext cx="219823" cy="180000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10112751" y="4108129"/>
            <a:ext cx="219823" cy="180000"/>
          </a:xfrm>
          <a:prstGeom prst="rect">
            <a:avLst/>
          </a:prstGeom>
        </p:spPr>
      </p:pic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9704642" y="4255009"/>
            <a:ext cx="219823" cy="180000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695392FF-8640-C549-96B9-A628DCBF7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8116"/>
          <a:stretch/>
        </p:blipFill>
        <p:spPr>
          <a:xfrm>
            <a:off x="9892419" y="2953884"/>
            <a:ext cx="219823" cy="18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0191BEF-16FB-7D4D-B92E-8FE9602905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4" b="33689"/>
          <a:stretch/>
        </p:blipFill>
        <p:spPr>
          <a:xfrm>
            <a:off x="9915864" y="3318977"/>
            <a:ext cx="766824" cy="344900"/>
          </a:xfrm>
          <a:prstGeom prst="rect">
            <a:avLst/>
          </a:prstGeom>
        </p:spPr>
      </p:pic>
      <p:pic>
        <p:nvPicPr>
          <p:cNvPr id="57" name="Graphic 5" descr="Arrow: Slight curve">
            <a:extLst>
              <a:ext uri="{FF2B5EF4-FFF2-40B4-BE49-F238E27FC236}">
                <a16:creationId xmlns:a16="http://schemas.microsoft.com/office/drawing/2014/main" id="{8B95E93A-78D2-F74D-9E1E-E9835F37D6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93278" y="3248240"/>
            <a:ext cx="831273" cy="83127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E841B62-C258-694C-847F-CD284F2A60FD}"/>
              </a:ext>
            </a:extLst>
          </p:cNvPr>
          <p:cNvSpPr/>
          <p:nvPr/>
        </p:nvSpPr>
        <p:spPr>
          <a:xfrm>
            <a:off x="7204836" y="2810652"/>
            <a:ext cx="2012773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841B62-C258-694C-847F-CD284F2A60FD}"/>
              </a:ext>
            </a:extLst>
          </p:cNvPr>
          <p:cNvSpPr/>
          <p:nvPr/>
        </p:nvSpPr>
        <p:spPr>
          <a:xfrm>
            <a:off x="8871817" y="1903645"/>
            <a:ext cx="2621279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specific stock for season start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E841B62-C258-694C-847F-CD284F2A60FD}"/>
              </a:ext>
            </a:extLst>
          </p:cNvPr>
          <p:cNvSpPr/>
          <p:nvPr/>
        </p:nvSpPr>
        <p:spPr>
          <a:xfrm>
            <a:off x="8896201" y="5021080"/>
            <a:ext cx="2126001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Warehouse can send out initial stock based on pre sales experience</a:t>
            </a:r>
          </a:p>
        </p:txBody>
      </p:sp>
    </p:spTree>
    <p:extLst>
      <p:ext uri="{BB962C8B-B14F-4D97-AF65-F5344CB8AC3E}">
        <p14:creationId xmlns:p14="http://schemas.microsoft.com/office/powerpoint/2010/main" val="156798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2F93104-E8AD-A949-96B3-DC0D47A02140}"/>
              </a:ext>
            </a:extLst>
          </p:cNvPr>
          <p:cNvSpPr/>
          <p:nvPr/>
        </p:nvSpPr>
        <p:spPr bwMode="auto">
          <a:xfrm>
            <a:off x="505907" y="2677637"/>
            <a:ext cx="8589962" cy="6247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1F6CB7-6A73-B548-9254-03C3DCBC8FE5}"/>
              </a:ext>
            </a:extLst>
          </p:cNvPr>
          <p:cNvSpPr/>
          <p:nvPr/>
        </p:nvSpPr>
        <p:spPr bwMode="auto">
          <a:xfrm>
            <a:off x="479019" y="4058759"/>
            <a:ext cx="8589962" cy="6247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12942D-24AF-2F4D-A707-59DCBCB521B9}"/>
              </a:ext>
            </a:extLst>
          </p:cNvPr>
          <p:cNvSpPr/>
          <p:nvPr/>
        </p:nvSpPr>
        <p:spPr bwMode="auto">
          <a:xfrm>
            <a:off x="479019" y="5439879"/>
            <a:ext cx="8589962" cy="6247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Due to the high complexity of a fashion retailer supply chain the adoption of the new forecasting models should be based on experiences from pilot runs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5923A1-2172-6940-BE60-AAEE989E01AE}"/>
              </a:ext>
            </a:extLst>
          </p:cNvPr>
          <p:cNvSpPr/>
          <p:nvPr/>
        </p:nvSpPr>
        <p:spPr>
          <a:xfrm>
            <a:off x="215898" y="1982355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0361E-FD79-0F46-9888-DF54EF32B654}"/>
              </a:ext>
            </a:extLst>
          </p:cNvPr>
          <p:cNvSpPr/>
          <p:nvPr/>
        </p:nvSpPr>
        <p:spPr>
          <a:xfrm>
            <a:off x="215898" y="2671208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98A612-7177-8A43-A738-D6AD9DF9D241}"/>
              </a:ext>
            </a:extLst>
          </p:cNvPr>
          <p:cNvSpPr/>
          <p:nvPr/>
        </p:nvSpPr>
        <p:spPr>
          <a:xfrm>
            <a:off x="215898" y="3360061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2B354F-CD35-7D46-94C2-AD35BC94E0FC}"/>
              </a:ext>
            </a:extLst>
          </p:cNvPr>
          <p:cNvSpPr/>
          <p:nvPr/>
        </p:nvSpPr>
        <p:spPr>
          <a:xfrm>
            <a:off x="215898" y="4737767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2F7BA7-82CA-4942-AC06-198A087150E8}"/>
              </a:ext>
            </a:extLst>
          </p:cNvPr>
          <p:cNvSpPr txBox="1"/>
          <p:nvPr/>
        </p:nvSpPr>
        <p:spPr>
          <a:xfrm>
            <a:off x="2257425" y="1300938"/>
            <a:ext cx="5381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E86E4-9545-2041-B14E-6CC4DB98149A}"/>
              </a:ext>
            </a:extLst>
          </p:cNvPr>
          <p:cNvCxnSpPr>
            <a:cxnSpLocks/>
          </p:cNvCxnSpPr>
          <p:nvPr/>
        </p:nvCxnSpPr>
        <p:spPr>
          <a:xfrm>
            <a:off x="2185056" y="1578713"/>
            <a:ext cx="691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9DD019-D641-FC48-8663-4FEE92CB8E80}"/>
              </a:ext>
            </a:extLst>
          </p:cNvPr>
          <p:cNvSpPr txBox="1"/>
          <p:nvPr/>
        </p:nvSpPr>
        <p:spPr>
          <a:xfrm>
            <a:off x="9255512" y="1300938"/>
            <a:ext cx="25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Resource requirements</a:t>
            </a:r>
            <a:r>
              <a:rPr lang="en-US" sz="1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628F48-1130-4449-A96E-5E96181804B9}"/>
              </a:ext>
            </a:extLst>
          </p:cNvPr>
          <p:cNvCxnSpPr>
            <a:cxnSpLocks/>
          </p:cNvCxnSpPr>
          <p:nvPr/>
        </p:nvCxnSpPr>
        <p:spPr>
          <a:xfrm>
            <a:off x="9255512" y="1578713"/>
            <a:ext cx="254399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C2260B-3A85-DA4D-ACE0-C7D568631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493311"/>
              </p:ext>
            </p:extLst>
          </p:nvPr>
        </p:nvGraphicFramePr>
        <p:xfrm>
          <a:off x="9255512" y="1987879"/>
          <a:ext cx="2544000" cy="41452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8000">
                  <a:extLst>
                    <a:ext uri="{9D8B030D-6E8A-4147-A177-3AD203B41FA5}">
                      <a16:colId xmlns:a16="http://schemas.microsoft.com/office/drawing/2014/main" val="1769472252"/>
                    </a:ext>
                  </a:extLst>
                </a:gridCol>
                <a:gridCol w="848000">
                  <a:extLst>
                    <a:ext uri="{9D8B030D-6E8A-4147-A177-3AD203B41FA5}">
                      <a16:colId xmlns:a16="http://schemas.microsoft.com/office/drawing/2014/main" val="1359199572"/>
                    </a:ext>
                  </a:extLst>
                </a:gridCol>
                <a:gridCol w="848000">
                  <a:extLst>
                    <a:ext uri="{9D8B030D-6E8A-4147-A177-3AD203B41FA5}">
                      <a16:colId xmlns:a16="http://schemas.microsoft.com/office/drawing/2014/main" val="2329546012"/>
                    </a:ext>
                  </a:extLst>
                </a:gridCol>
              </a:tblGrid>
              <a:tr h="6577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22232"/>
                  </a:ext>
                </a:extLst>
              </a:tr>
              <a:tr h="6773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81921"/>
                  </a:ext>
                </a:extLst>
              </a:tr>
              <a:tr h="7025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240754"/>
                  </a:ext>
                </a:extLst>
              </a:tr>
              <a:tr h="6913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644642"/>
                  </a:ext>
                </a:extLst>
              </a:tr>
              <a:tr h="7399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57220"/>
                  </a:ext>
                </a:extLst>
              </a:tr>
              <a:tr h="676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89709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5221D83-FDFB-4244-A674-B9E719CBC45B}"/>
              </a:ext>
            </a:extLst>
          </p:cNvPr>
          <p:cNvSpPr txBox="1"/>
          <p:nvPr/>
        </p:nvSpPr>
        <p:spPr>
          <a:xfrm>
            <a:off x="9263271" y="1612736"/>
            <a:ext cx="81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Data engineer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A7E3DD-D977-A147-BC03-83F7D9D9FA82}"/>
              </a:ext>
            </a:extLst>
          </p:cNvPr>
          <p:cNvSpPr txBox="1"/>
          <p:nvPr/>
        </p:nvSpPr>
        <p:spPr>
          <a:xfrm>
            <a:off x="10122212" y="1612736"/>
            <a:ext cx="81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82D71B-7667-DA49-BE30-58DD20F89B0E}"/>
              </a:ext>
            </a:extLst>
          </p:cNvPr>
          <p:cNvSpPr txBox="1"/>
          <p:nvPr/>
        </p:nvSpPr>
        <p:spPr>
          <a:xfrm>
            <a:off x="10958851" y="1612736"/>
            <a:ext cx="81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Business Translator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CD2059-BB57-2547-AEFE-59C6F9AE5738}"/>
              </a:ext>
            </a:extLst>
          </p:cNvPr>
          <p:cNvSpPr/>
          <p:nvPr/>
        </p:nvSpPr>
        <p:spPr>
          <a:xfrm>
            <a:off x="8881806" y="6399602"/>
            <a:ext cx="256478" cy="128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BE55D6-16CB-4942-BC6B-0189D1057DE3}"/>
              </a:ext>
            </a:extLst>
          </p:cNvPr>
          <p:cNvSpPr/>
          <p:nvPr/>
        </p:nvSpPr>
        <p:spPr>
          <a:xfrm>
            <a:off x="9715278" y="6399602"/>
            <a:ext cx="256478" cy="128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6CF70E-31FE-734A-AFB0-7523BCEB366F}"/>
              </a:ext>
            </a:extLst>
          </p:cNvPr>
          <p:cNvSpPr/>
          <p:nvPr/>
        </p:nvSpPr>
        <p:spPr>
          <a:xfrm>
            <a:off x="10551951" y="6399602"/>
            <a:ext cx="256478" cy="128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E27814-9803-D447-8F4D-68617DF97E59}"/>
              </a:ext>
            </a:extLst>
          </p:cNvPr>
          <p:cNvSpPr txBox="1"/>
          <p:nvPr/>
        </p:nvSpPr>
        <p:spPr>
          <a:xfrm>
            <a:off x="9112304" y="6340832"/>
            <a:ext cx="495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743614-0CDF-3D48-B884-E20F8DB0A0F5}"/>
              </a:ext>
            </a:extLst>
          </p:cNvPr>
          <p:cNvSpPr txBox="1"/>
          <p:nvPr/>
        </p:nvSpPr>
        <p:spPr>
          <a:xfrm>
            <a:off x="9945776" y="6340832"/>
            <a:ext cx="4983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Mid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AF3C72-94B0-4545-8A13-C6B6B1105994}"/>
              </a:ext>
            </a:extLst>
          </p:cNvPr>
          <p:cNvSpPr txBox="1"/>
          <p:nvPr/>
        </p:nvSpPr>
        <p:spPr>
          <a:xfrm>
            <a:off x="10782447" y="6340832"/>
            <a:ext cx="495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1C5F01-0A7C-A24F-958F-E798DF1100AA}"/>
              </a:ext>
            </a:extLst>
          </p:cNvPr>
          <p:cNvSpPr txBox="1"/>
          <p:nvPr/>
        </p:nvSpPr>
        <p:spPr>
          <a:xfrm>
            <a:off x="7862596" y="6337644"/>
            <a:ext cx="944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1) Workload:</a:t>
            </a:r>
          </a:p>
        </p:txBody>
      </p:sp>
      <p:sp>
        <p:nvSpPr>
          <p:cNvPr id="232" name="Rectangle 231"/>
          <p:cNvSpPr/>
          <p:nvPr>
            <p:custDataLst>
              <p:tags r:id="rId4"/>
            </p:custDataLst>
          </p:nvPr>
        </p:nvSpPr>
        <p:spPr bwMode="auto">
          <a:xfrm>
            <a:off x="484188" y="4748517"/>
            <a:ext cx="8589962" cy="626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0" name="Rectangle 229"/>
          <p:cNvSpPr/>
          <p:nvPr>
            <p:custDataLst>
              <p:tags r:id="rId5"/>
            </p:custDataLst>
          </p:nvPr>
        </p:nvSpPr>
        <p:spPr bwMode="auto">
          <a:xfrm>
            <a:off x="484188" y="1987879"/>
            <a:ext cx="8589962" cy="6247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1" name="Rectangle 230"/>
          <p:cNvSpPr/>
          <p:nvPr>
            <p:custDataLst>
              <p:tags r:id="rId6"/>
            </p:custDataLst>
          </p:nvPr>
        </p:nvSpPr>
        <p:spPr bwMode="auto">
          <a:xfrm>
            <a:off x="484188" y="3367395"/>
            <a:ext cx="8589962" cy="626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2327275" y="1679575"/>
            <a:ext cx="946150" cy="212725"/>
          </a:xfrm>
          <a:prstGeom prst="rect">
            <a:avLst/>
          </a:prstGeom>
          <a:solidFill>
            <a:srgbClr val="9DB1CF"/>
          </a:solidFill>
          <a:ln w="9525">
            <a:solidFill>
              <a:schemeClr val="tx1"/>
            </a:solidFill>
          </a:ln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1B23964-4625-4D3B-A38C-33937851C895}" type="datetime'''''J''u''''''''''''''n'''''''''''''''''''''''''''''''">
              <a:rPr lang="en-GB" altLang="en-US" sz="1200" b="1" smtClea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Jun</a:t>
            </a:fld>
            <a:endParaRPr lang="en-GB" sz="12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3273426" y="1679575"/>
            <a:ext cx="976313" cy="212725"/>
          </a:xfrm>
          <a:prstGeom prst="rect">
            <a:avLst/>
          </a:prstGeom>
          <a:solidFill>
            <a:srgbClr val="9DB1CF"/>
          </a:solidFill>
          <a:ln w="9525">
            <a:solidFill>
              <a:schemeClr val="tx1"/>
            </a:solidFill>
          </a:ln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92F575C-5BA1-452E-818C-0930222CEBCF}" type="datetime'''''''''''''''''J''''''''''''''''''''''''ul'''''''''''">
              <a:rPr lang="en-GB" altLang="en-US" sz="1200" b="1" smtClea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Jul</a:t>
            </a:fld>
            <a:endParaRPr lang="en-GB" sz="12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4249738" y="1679575"/>
            <a:ext cx="977900" cy="212725"/>
          </a:xfrm>
          <a:prstGeom prst="rect">
            <a:avLst/>
          </a:prstGeom>
          <a:solidFill>
            <a:srgbClr val="9DB1CF"/>
          </a:solidFill>
          <a:ln w="9525">
            <a:solidFill>
              <a:schemeClr val="tx1"/>
            </a:solidFill>
          </a:ln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DD0072C-4D50-488F-B28D-F8F8FD1FD06E}" type="datetime'''''A''''''u''''''''''''''''''''g'''''''">
              <a:rPr lang="en-GB" altLang="en-US" sz="1200" b="1" smtClea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Aug</a:t>
            </a:fld>
            <a:endParaRPr lang="en-GB" sz="12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5227638" y="1679575"/>
            <a:ext cx="946150" cy="212725"/>
          </a:xfrm>
          <a:prstGeom prst="rect">
            <a:avLst/>
          </a:prstGeom>
          <a:solidFill>
            <a:srgbClr val="9DB1CF"/>
          </a:solidFill>
          <a:ln w="9525">
            <a:solidFill>
              <a:schemeClr val="tx1"/>
            </a:solidFill>
          </a:ln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20FA0A6-C8B1-4181-A39D-D85BE4E7BD6E}" type="datetime'''S''''''''e''''''''''''''''''''''''''''''''p'''''">
              <a:rPr lang="en-GB" altLang="en-US" sz="1200" b="1" smtClea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Sep</a:t>
            </a:fld>
            <a:endParaRPr lang="en-GB" sz="12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6173788" y="1679575"/>
            <a:ext cx="977900" cy="212725"/>
          </a:xfrm>
          <a:prstGeom prst="rect">
            <a:avLst/>
          </a:prstGeom>
          <a:solidFill>
            <a:srgbClr val="9DB1CF"/>
          </a:solidFill>
          <a:ln w="9525">
            <a:solidFill>
              <a:schemeClr val="tx1"/>
            </a:solidFill>
          </a:ln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CD901F6-E5A6-40F5-8AAE-5C4AC13355F0}" type="datetime'''''''''''''''''O''''''''''''''''''c''''''''''''''t'''''''''">
              <a:rPr lang="en-GB" altLang="en-US" sz="1200" b="1" smtClea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Oct</a:t>
            </a:fld>
            <a:endParaRPr lang="en-GB" sz="12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7151689" y="1679575"/>
            <a:ext cx="944563" cy="212725"/>
          </a:xfrm>
          <a:prstGeom prst="rect">
            <a:avLst/>
          </a:prstGeom>
          <a:solidFill>
            <a:srgbClr val="9DB1CF"/>
          </a:solidFill>
          <a:ln w="9525">
            <a:solidFill>
              <a:schemeClr val="tx1"/>
            </a:solidFill>
          </a:ln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047D2D4-781D-40FC-B9F2-8FA87C6F8FC8}" type="datetime'N''''''''''''''''ov'''''''''''">
              <a:rPr lang="en-GB" altLang="en-US" sz="1200" b="1" smtClea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Nov</a:t>
            </a:fld>
            <a:endParaRPr lang="en-GB" sz="12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8096250" y="1679575"/>
            <a:ext cx="977900" cy="212725"/>
          </a:xfrm>
          <a:prstGeom prst="rect">
            <a:avLst/>
          </a:prstGeom>
          <a:solidFill>
            <a:srgbClr val="9DB1CF"/>
          </a:solidFill>
          <a:ln w="9525">
            <a:solidFill>
              <a:schemeClr val="tx1"/>
            </a:solidFill>
          </a:ln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D7D94C4-2B34-4AD6-A3E1-ABEE949EF901}" type="datetime'''''''D''''''''''''''''''''''''''e''''''''''''''''''''c'">
              <a:rPr lang="en-GB" altLang="en-US" sz="1200" b="1" smtClea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Dec</a:t>
            </a:fld>
            <a:endParaRPr lang="en-GB" sz="12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>
            <p:custDataLst>
              <p:tags r:id="rId14"/>
            </p:custDataLst>
          </p:nvPr>
        </p:nvCxnSpPr>
        <p:spPr bwMode="auto">
          <a:xfrm>
            <a:off x="3273425" y="1892300"/>
            <a:ext cx="0" cy="427037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15"/>
            </p:custDataLst>
          </p:nvPr>
        </p:nvCxnSpPr>
        <p:spPr bwMode="auto">
          <a:xfrm>
            <a:off x="4249738" y="1892300"/>
            <a:ext cx="0" cy="427037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16"/>
            </p:custDataLst>
          </p:nvPr>
        </p:nvCxnSpPr>
        <p:spPr bwMode="auto">
          <a:xfrm>
            <a:off x="5227638" y="1892300"/>
            <a:ext cx="0" cy="427037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>
            <p:custDataLst>
              <p:tags r:id="rId17"/>
            </p:custDataLst>
          </p:nvPr>
        </p:nvCxnSpPr>
        <p:spPr bwMode="auto">
          <a:xfrm>
            <a:off x="6173788" y="1892300"/>
            <a:ext cx="0" cy="427037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>
            <p:custDataLst>
              <p:tags r:id="rId18"/>
            </p:custDataLst>
          </p:nvPr>
        </p:nvCxnSpPr>
        <p:spPr bwMode="auto">
          <a:xfrm>
            <a:off x="7151688" y="1892300"/>
            <a:ext cx="0" cy="427037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>
            <p:custDataLst>
              <p:tags r:id="rId19"/>
            </p:custDataLst>
          </p:nvPr>
        </p:nvCxnSpPr>
        <p:spPr bwMode="auto">
          <a:xfrm>
            <a:off x="8096250" y="1892300"/>
            <a:ext cx="0" cy="427037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132"/>
          <p:cNvCxnSpPr/>
          <p:nvPr>
            <p:custDataLst>
              <p:tags r:id="rId20"/>
            </p:custDataLst>
          </p:nvPr>
        </p:nvCxnSpPr>
        <p:spPr bwMode="auto">
          <a:xfrm>
            <a:off x="2327275" y="1892300"/>
            <a:ext cx="0" cy="4270375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54"/>
          <p:cNvCxnSpPr/>
          <p:nvPr>
            <p:custDataLst>
              <p:tags r:id="rId21"/>
            </p:custDataLst>
          </p:nvPr>
        </p:nvCxnSpPr>
        <p:spPr bwMode="auto">
          <a:xfrm>
            <a:off x="9074150" y="1892300"/>
            <a:ext cx="0" cy="4270375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>
            <p:custDataLst>
              <p:tags r:id="rId22"/>
            </p:custDataLst>
          </p:nvPr>
        </p:nvCxnSpPr>
        <p:spPr bwMode="auto">
          <a:xfrm>
            <a:off x="484188" y="1892300"/>
            <a:ext cx="0" cy="427037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135"/>
          <p:cNvCxnSpPr/>
          <p:nvPr>
            <p:custDataLst>
              <p:tags r:id="rId23"/>
            </p:custDataLst>
          </p:nvPr>
        </p:nvCxnSpPr>
        <p:spPr bwMode="auto">
          <a:xfrm>
            <a:off x="484188" y="6162675"/>
            <a:ext cx="8589963" cy="0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134"/>
          <p:cNvCxnSpPr/>
          <p:nvPr>
            <p:custDataLst>
              <p:tags r:id="rId24"/>
            </p:custDataLst>
          </p:nvPr>
        </p:nvCxnSpPr>
        <p:spPr bwMode="auto">
          <a:xfrm>
            <a:off x="484188" y="1892300"/>
            <a:ext cx="8589963" cy="0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390775" y="2082389"/>
            <a:ext cx="882650" cy="422275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weeks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768600" y="2773140"/>
            <a:ext cx="946150" cy="422275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weeks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3621088" y="3463891"/>
            <a:ext cx="755650" cy="422275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square" lIns="7938" tIns="45720" rIns="46038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weeks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078539" y="4845393"/>
            <a:ext cx="725487" cy="422275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square" lIns="7938" tIns="45720" rIns="46038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weeks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4376738" y="4154642"/>
            <a:ext cx="1765300" cy="422275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weeks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6804025" y="5536146"/>
            <a:ext cx="2206625" cy="422275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 weeks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534987" y="1993988"/>
            <a:ext cx="1741488" cy="61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Status quo &amp;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stakeholder analysis</a:t>
            </a:r>
          </a:p>
        </p:txBody>
      </p:sp>
      <p:sp>
        <p:nvSpPr>
          <p:cNvPr id="220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534987" y="2697480"/>
            <a:ext cx="1485900" cy="61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Data collection &amp;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consolidation</a:t>
            </a:r>
            <a:endParaRPr lang="en-GB" sz="1000" dirty="0">
              <a:sym typeface="+mn-lt"/>
            </a:endParaRPr>
          </a:p>
        </p:txBody>
      </p:sp>
      <p:sp>
        <p:nvSpPr>
          <p:cNvPr id="224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534987" y="5495589"/>
            <a:ext cx="658813" cy="548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Roll out</a:t>
            </a:r>
          </a:p>
        </p:txBody>
      </p:sp>
      <p:sp>
        <p:nvSpPr>
          <p:cNvPr id="222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534987" y="4082162"/>
            <a:ext cx="719138" cy="60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Pilot run</a:t>
            </a:r>
          </a:p>
        </p:txBody>
      </p:sp>
      <p:sp>
        <p:nvSpPr>
          <p:cNvPr id="221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534987" y="3400972"/>
            <a:ext cx="1357313" cy="61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Model design &amp;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setup</a:t>
            </a:r>
          </a:p>
        </p:txBody>
      </p:sp>
      <p:sp>
        <p:nvSpPr>
          <p:cNvPr id="223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534987" y="4792096"/>
            <a:ext cx="1122363" cy="61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Evaluation &amp;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adjustments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632B354F-CD35-7D46-94C2-AD35BC94E0FC}"/>
              </a:ext>
            </a:extLst>
          </p:cNvPr>
          <p:cNvSpPr/>
          <p:nvPr/>
        </p:nvSpPr>
        <p:spPr>
          <a:xfrm>
            <a:off x="215898" y="4048914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32B354F-CD35-7D46-94C2-AD35BC94E0FC}"/>
              </a:ext>
            </a:extLst>
          </p:cNvPr>
          <p:cNvSpPr/>
          <p:nvPr/>
        </p:nvSpPr>
        <p:spPr>
          <a:xfrm>
            <a:off x="215898" y="5426618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58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Image result for case interview">
            <a:extLst>
              <a:ext uri="{FF2B5EF4-FFF2-40B4-BE49-F238E27FC236}">
                <a16:creationId xmlns:a16="http://schemas.microsoft.com/office/drawing/2014/main" id="{55409C7E-6778-E64C-A70A-833BF71E2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" y="1121076"/>
            <a:ext cx="5394689" cy="504466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Today, we will demonstrate how AFR can leverage on demand forecasting to improve its operational efficiency and boost the company’s profitability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7">
            <a:extLst>
              <a:ext uri="{FF2B5EF4-FFF2-40B4-BE49-F238E27FC236}">
                <a16:creationId xmlns:a16="http://schemas.microsoft.com/office/drawing/2014/main" id="{6BD5DF2F-9511-474B-B0A4-A96DC68B7A91}"/>
              </a:ext>
            </a:extLst>
          </p:cNvPr>
          <p:cNvSpPr>
            <a:spLocks noChangeAspect="1"/>
          </p:cNvSpPr>
          <p:nvPr/>
        </p:nvSpPr>
        <p:spPr>
          <a:xfrm>
            <a:off x="5338864" y="2555904"/>
            <a:ext cx="604195" cy="60419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92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1BDADBC-9FFE-5947-99F9-B2BAC93BE026}"/>
              </a:ext>
            </a:extLst>
          </p:cNvPr>
          <p:cNvSpPr/>
          <p:nvPr/>
        </p:nvSpPr>
        <p:spPr>
          <a:xfrm>
            <a:off x="6096000" y="2692900"/>
            <a:ext cx="3335676" cy="33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Situational Analysis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8222E5F-F2CE-5340-AB83-F81A41EE9CD9}"/>
              </a:ext>
            </a:extLst>
          </p:cNvPr>
          <p:cNvSpPr/>
          <p:nvPr/>
        </p:nvSpPr>
        <p:spPr>
          <a:xfrm>
            <a:off x="6215864" y="3256309"/>
            <a:ext cx="1407560" cy="3184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Supply-chain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F39D8B-B6A7-2F48-9049-4C18CEDE16E6}"/>
              </a:ext>
            </a:extLst>
          </p:cNvPr>
          <p:cNvCxnSpPr>
            <a:cxnSpLocks/>
          </p:cNvCxnSpPr>
          <p:nvPr/>
        </p:nvCxnSpPr>
        <p:spPr>
          <a:xfrm>
            <a:off x="9222059" y="2868360"/>
            <a:ext cx="19048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CE574A1-F340-B240-8996-47A172678479}"/>
              </a:ext>
            </a:extLst>
          </p:cNvPr>
          <p:cNvSpPr/>
          <p:nvPr/>
        </p:nvSpPr>
        <p:spPr>
          <a:xfrm>
            <a:off x="11017378" y="2742861"/>
            <a:ext cx="873985" cy="2392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 5 - 7</a:t>
            </a:r>
          </a:p>
        </p:txBody>
      </p:sp>
      <p:pic>
        <p:nvPicPr>
          <p:cNvPr id="74" name="Graphic 73" descr="Playbook">
            <a:extLst>
              <a:ext uri="{FF2B5EF4-FFF2-40B4-BE49-F238E27FC236}">
                <a16:creationId xmlns:a16="http://schemas.microsoft.com/office/drawing/2014/main" id="{90F84206-D26D-9349-86D0-4319C796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934" y="2634401"/>
            <a:ext cx="469232" cy="4692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69B2B46-70DF-E946-BCC5-16DC92663A78}"/>
              </a:ext>
            </a:extLst>
          </p:cNvPr>
          <p:cNvSpPr/>
          <p:nvPr/>
        </p:nvSpPr>
        <p:spPr>
          <a:xfrm>
            <a:off x="6095999" y="1252327"/>
            <a:ext cx="3263757" cy="33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4" name="Ellipse 7">
            <a:extLst>
              <a:ext uri="{FF2B5EF4-FFF2-40B4-BE49-F238E27FC236}">
                <a16:creationId xmlns:a16="http://schemas.microsoft.com/office/drawing/2014/main" id="{B3538742-DED0-EA47-BC49-C0E25886AC72}"/>
              </a:ext>
            </a:extLst>
          </p:cNvPr>
          <p:cNvSpPr>
            <a:spLocks noChangeAspect="1"/>
          </p:cNvSpPr>
          <p:nvPr/>
        </p:nvSpPr>
        <p:spPr>
          <a:xfrm>
            <a:off x="5338864" y="1121076"/>
            <a:ext cx="604195" cy="60419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92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EA3DC9-F045-AA4C-8AB8-E0DFFAD09839}"/>
              </a:ext>
            </a:extLst>
          </p:cNvPr>
          <p:cNvSpPr/>
          <p:nvPr/>
        </p:nvSpPr>
        <p:spPr>
          <a:xfrm>
            <a:off x="6215864" y="1785856"/>
            <a:ext cx="2145937" cy="3184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overview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13872F6-D2D2-6D44-9CD1-F141F8E627EA}"/>
              </a:ext>
            </a:extLst>
          </p:cNvPr>
          <p:cNvSpPr/>
          <p:nvPr/>
        </p:nvSpPr>
        <p:spPr>
          <a:xfrm>
            <a:off x="8530598" y="1785856"/>
            <a:ext cx="1958496" cy="3184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expectations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E766D82-9613-D647-931F-0083B59C0154}"/>
              </a:ext>
            </a:extLst>
          </p:cNvPr>
          <p:cNvCxnSpPr>
            <a:cxnSpLocks/>
          </p:cNvCxnSpPr>
          <p:nvPr/>
        </p:nvCxnSpPr>
        <p:spPr>
          <a:xfrm>
            <a:off x="8147407" y="1417428"/>
            <a:ext cx="29795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94D9CCE-01C7-DF49-8068-C821B904FFE0}"/>
              </a:ext>
            </a:extLst>
          </p:cNvPr>
          <p:cNvSpPr/>
          <p:nvPr/>
        </p:nvSpPr>
        <p:spPr>
          <a:xfrm>
            <a:off x="11017378" y="1291929"/>
            <a:ext cx="873985" cy="2392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 3 - 4</a:t>
            </a:r>
          </a:p>
        </p:txBody>
      </p:sp>
      <p:pic>
        <p:nvPicPr>
          <p:cNvPr id="76" name="Graphic 75" descr="Eye">
            <a:extLst>
              <a:ext uri="{FF2B5EF4-FFF2-40B4-BE49-F238E27FC236}">
                <a16:creationId xmlns:a16="http://schemas.microsoft.com/office/drawing/2014/main" id="{4675C219-9265-8E49-B5CF-CEC75C01B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6194" y="1199414"/>
            <a:ext cx="469232" cy="469232"/>
          </a:xfrm>
          <a:prstGeom prst="rect">
            <a:avLst/>
          </a:prstGeom>
        </p:spPr>
      </p:pic>
      <p:sp>
        <p:nvSpPr>
          <p:cNvPr id="33" name="Ellipse 7">
            <a:extLst>
              <a:ext uri="{FF2B5EF4-FFF2-40B4-BE49-F238E27FC236}">
                <a16:creationId xmlns:a16="http://schemas.microsoft.com/office/drawing/2014/main" id="{9FB3280E-9254-0D4C-9CFE-77F0421525F1}"/>
              </a:ext>
            </a:extLst>
          </p:cNvPr>
          <p:cNvSpPr>
            <a:spLocks noChangeAspect="1"/>
          </p:cNvSpPr>
          <p:nvPr/>
        </p:nvSpPr>
        <p:spPr>
          <a:xfrm>
            <a:off x="5338864" y="4058727"/>
            <a:ext cx="604195" cy="60419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92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9E4AA6-77F5-3347-8ACA-C982B10C6007}"/>
              </a:ext>
            </a:extLst>
          </p:cNvPr>
          <p:cNvSpPr/>
          <p:nvPr/>
        </p:nvSpPr>
        <p:spPr>
          <a:xfrm>
            <a:off x="6096000" y="4195723"/>
            <a:ext cx="2401548" cy="33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BEF4A142-8E7B-8E4D-9BCF-AA4C2AD37EB6}"/>
              </a:ext>
            </a:extLst>
          </p:cNvPr>
          <p:cNvSpPr/>
          <p:nvPr/>
        </p:nvSpPr>
        <p:spPr>
          <a:xfrm>
            <a:off x="7793767" y="4760679"/>
            <a:ext cx="1117424" cy="3184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4016782-F1BF-374C-8B5A-6553C4D0207C}"/>
              </a:ext>
            </a:extLst>
          </p:cNvPr>
          <p:cNvSpPr/>
          <p:nvPr/>
        </p:nvSpPr>
        <p:spPr>
          <a:xfrm>
            <a:off x="6215864" y="4760680"/>
            <a:ext cx="1407560" cy="3184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263FE6-1930-FC41-8B96-AFC514E37726}"/>
              </a:ext>
            </a:extLst>
          </p:cNvPr>
          <p:cNvCxnSpPr>
            <a:cxnSpLocks/>
          </p:cNvCxnSpPr>
          <p:nvPr/>
        </p:nvCxnSpPr>
        <p:spPr>
          <a:xfrm>
            <a:off x="8642195" y="4371691"/>
            <a:ext cx="24847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9805BEF-12A7-044F-8176-D7AFA0C05E55}"/>
              </a:ext>
            </a:extLst>
          </p:cNvPr>
          <p:cNvSpPr/>
          <p:nvPr/>
        </p:nvSpPr>
        <p:spPr>
          <a:xfrm>
            <a:off x="11017378" y="4246192"/>
            <a:ext cx="873985" cy="2392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 8 - 14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E986213-5204-6548-9C94-1251B280D91F}"/>
              </a:ext>
            </a:extLst>
          </p:cNvPr>
          <p:cNvSpPr/>
          <p:nvPr/>
        </p:nvSpPr>
        <p:spPr>
          <a:xfrm>
            <a:off x="9081534" y="4760680"/>
            <a:ext cx="2124000" cy="3184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improvements</a:t>
            </a:r>
          </a:p>
        </p:txBody>
      </p:sp>
      <p:pic>
        <p:nvPicPr>
          <p:cNvPr id="78" name="Graphic 77" descr="Venn diagram">
            <a:extLst>
              <a:ext uri="{FF2B5EF4-FFF2-40B4-BE49-F238E27FC236}">
                <a16:creationId xmlns:a16="http://schemas.microsoft.com/office/drawing/2014/main" id="{5B60B6D6-3A52-AE4E-8F24-B2DF929072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6659" y="4091746"/>
            <a:ext cx="516155" cy="516155"/>
          </a:xfrm>
          <a:prstGeom prst="rect">
            <a:avLst/>
          </a:prstGeom>
        </p:spPr>
      </p:pic>
      <p:sp>
        <p:nvSpPr>
          <p:cNvPr id="46" name="Ellipse 7">
            <a:extLst>
              <a:ext uri="{FF2B5EF4-FFF2-40B4-BE49-F238E27FC236}">
                <a16:creationId xmlns:a16="http://schemas.microsoft.com/office/drawing/2014/main" id="{6689F43D-E017-094B-81E4-2BD0A1D75D18}"/>
              </a:ext>
            </a:extLst>
          </p:cNvPr>
          <p:cNvSpPr>
            <a:spLocks noChangeAspect="1"/>
          </p:cNvSpPr>
          <p:nvPr/>
        </p:nvSpPr>
        <p:spPr>
          <a:xfrm>
            <a:off x="5338863" y="5561550"/>
            <a:ext cx="604195" cy="60419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92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871FDB-2D5C-A547-B334-19DBC6105C5B}"/>
              </a:ext>
            </a:extLst>
          </p:cNvPr>
          <p:cNvSpPr/>
          <p:nvPr/>
        </p:nvSpPr>
        <p:spPr>
          <a:xfrm>
            <a:off x="6095999" y="5698546"/>
            <a:ext cx="2401548" cy="33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8BA491-05A5-B440-8C21-BC9288B71A74}"/>
              </a:ext>
            </a:extLst>
          </p:cNvPr>
          <p:cNvCxnSpPr>
            <a:cxnSpLocks/>
          </p:cNvCxnSpPr>
          <p:nvPr/>
        </p:nvCxnSpPr>
        <p:spPr>
          <a:xfrm>
            <a:off x="7623424" y="5880672"/>
            <a:ext cx="3503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CD19236-D3CE-A147-BF14-32505D331F67}"/>
              </a:ext>
            </a:extLst>
          </p:cNvPr>
          <p:cNvSpPr/>
          <p:nvPr/>
        </p:nvSpPr>
        <p:spPr>
          <a:xfrm>
            <a:off x="11017378" y="5755173"/>
            <a:ext cx="873985" cy="2392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 15 - 16</a:t>
            </a:r>
          </a:p>
        </p:txBody>
      </p:sp>
      <p:pic>
        <p:nvPicPr>
          <p:cNvPr id="80" name="Graphic 79" descr="Document">
            <a:extLst>
              <a:ext uri="{FF2B5EF4-FFF2-40B4-BE49-F238E27FC236}">
                <a16:creationId xmlns:a16="http://schemas.microsoft.com/office/drawing/2014/main" id="{55923AF2-2FFE-D043-B433-76F325F48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0838" y="5669749"/>
            <a:ext cx="387795" cy="387795"/>
          </a:xfrm>
          <a:prstGeom prst="rect">
            <a:avLst/>
          </a:prstGeom>
        </p:spPr>
      </p:pic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A72105B-3730-4F49-BF0C-0C0AAF80BD9A}"/>
              </a:ext>
            </a:extLst>
          </p:cNvPr>
          <p:cNvSpPr/>
          <p:nvPr/>
        </p:nvSpPr>
        <p:spPr>
          <a:xfrm>
            <a:off x="7821035" y="3256309"/>
            <a:ext cx="1211199" cy="3184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points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C7CAD7-D9AE-5A43-87B5-11D25B7707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9E4E9E5-7F7C-434C-9D63-3DA5906CE703}"/>
              </a:ext>
            </a:extLst>
          </p:cNvPr>
          <p:cNvSpPr/>
          <p:nvPr/>
        </p:nvSpPr>
        <p:spPr>
          <a:xfrm>
            <a:off x="9222059" y="3256309"/>
            <a:ext cx="752059" cy="3184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KPIs</a:t>
            </a:r>
          </a:p>
        </p:txBody>
      </p:sp>
    </p:spTree>
    <p:extLst>
      <p:ext uri="{BB962C8B-B14F-4D97-AF65-F5344CB8AC3E}">
        <p14:creationId xmlns:p14="http://schemas.microsoft.com/office/powerpoint/2010/main" val="481517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EFC74D-B70A-4441-88D6-FC746D18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314" y="2822906"/>
            <a:ext cx="2918668" cy="16345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SCM based on advanced analytics does not only provide incremental benefits but also helps to cope the high demand uncertainty within the fashion industry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1D09718-49C6-384A-83BD-3629A4A120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60532" y="2116203"/>
            <a:ext cx="2918668" cy="16367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8634A2-3F6B-5340-AD54-92F1FC1A25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904608" y="2459710"/>
            <a:ext cx="2918668" cy="16372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95769A-DEC6-A44E-94F6-009C85CFD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85" y="2803740"/>
            <a:ext cx="2918668" cy="16372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6DB231-118F-6443-AA0E-EB4532CF7C56}"/>
              </a:ext>
            </a:extLst>
          </p:cNvPr>
          <p:cNvCxnSpPr>
            <a:cxnSpLocks/>
          </p:cNvCxnSpPr>
          <p:nvPr/>
        </p:nvCxnSpPr>
        <p:spPr>
          <a:xfrm>
            <a:off x="4196793" y="1869895"/>
            <a:ext cx="0" cy="4212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90DDE2-7777-7E40-9D6B-E136C80334C4}"/>
              </a:ext>
            </a:extLst>
          </p:cNvPr>
          <p:cNvCxnSpPr>
            <a:cxnSpLocks/>
          </p:cNvCxnSpPr>
          <p:nvPr/>
        </p:nvCxnSpPr>
        <p:spPr>
          <a:xfrm>
            <a:off x="632793" y="1869895"/>
            <a:ext cx="3564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D966781-FAEE-A34B-8878-A28999946020}"/>
              </a:ext>
            </a:extLst>
          </p:cNvPr>
          <p:cNvSpPr txBox="1"/>
          <p:nvPr/>
        </p:nvSpPr>
        <p:spPr>
          <a:xfrm>
            <a:off x="677215" y="1491255"/>
            <a:ext cx="314606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Status Quo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C315B-CB0F-164A-A9B4-817BA3795FA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4804585" y="2483070"/>
            <a:ext cx="2918668" cy="1623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FEA87-4440-9446-9213-20FF6C428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0476" y="2813884"/>
            <a:ext cx="2918669" cy="1634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07C30D0-70DE-174C-AB85-CA20DEAEEF74}"/>
              </a:ext>
            </a:extLst>
          </p:cNvPr>
          <p:cNvSpPr txBox="1"/>
          <p:nvPr/>
        </p:nvSpPr>
        <p:spPr>
          <a:xfrm>
            <a:off x="4493483" y="1875382"/>
            <a:ext cx="314606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Proposed Methodology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9FD667-0FF3-DD40-9DE9-90F9A27CFA02}"/>
              </a:ext>
            </a:extLst>
          </p:cNvPr>
          <p:cNvCxnSpPr>
            <a:cxnSpLocks/>
          </p:cNvCxnSpPr>
          <p:nvPr/>
        </p:nvCxnSpPr>
        <p:spPr>
          <a:xfrm>
            <a:off x="4364711" y="2240163"/>
            <a:ext cx="3564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F2DE48-F356-5C45-A8E0-0F3DA00EAD1F}"/>
              </a:ext>
            </a:extLst>
          </p:cNvPr>
          <p:cNvCxnSpPr>
            <a:cxnSpLocks/>
          </p:cNvCxnSpPr>
          <p:nvPr/>
        </p:nvCxnSpPr>
        <p:spPr>
          <a:xfrm>
            <a:off x="7928711" y="2240163"/>
            <a:ext cx="0" cy="384173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ACCB64-4C63-884D-A516-2907F6A60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9308" y="3071023"/>
            <a:ext cx="2918668" cy="1639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39C5E3-EE74-0B4F-8603-57867DCEBF86}"/>
              </a:ext>
            </a:extLst>
          </p:cNvPr>
          <p:cNvCxnSpPr>
            <a:cxnSpLocks/>
          </p:cNvCxnSpPr>
          <p:nvPr/>
        </p:nvCxnSpPr>
        <p:spPr>
          <a:xfrm>
            <a:off x="8060686" y="2690918"/>
            <a:ext cx="3564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734E79-9184-EF43-989A-9902AF051D79}"/>
              </a:ext>
            </a:extLst>
          </p:cNvPr>
          <p:cNvSpPr txBox="1"/>
          <p:nvPr/>
        </p:nvSpPr>
        <p:spPr>
          <a:xfrm>
            <a:off x="8158898" y="2317708"/>
            <a:ext cx="314606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Expected results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8DF820-6571-244E-B519-654B56B57B17}"/>
              </a:ext>
            </a:extLst>
          </p:cNvPr>
          <p:cNvCxnSpPr>
            <a:cxnSpLocks/>
          </p:cNvCxnSpPr>
          <p:nvPr/>
        </p:nvCxnSpPr>
        <p:spPr>
          <a:xfrm>
            <a:off x="11624686" y="2690918"/>
            <a:ext cx="0" cy="33909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05351E7-2B4C-CE4A-9121-35852782C013}"/>
              </a:ext>
            </a:extLst>
          </p:cNvPr>
          <p:cNvSpPr/>
          <p:nvPr/>
        </p:nvSpPr>
        <p:spPr>
          <a:xfrm>
            <a:off x="210465" y="1491255"/>
            <a:ext cx="260228" cy="45906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A0141D-26FD-0E48-A03D-1BEEE6B8AED9}"/>
              </a:ext>
            </a:extLst>
          </p:cNvPr>
          <p:cNvSpPr/>
          <p:nvPr/>
        </p:nvSpPr>
        <p:spPr>
          <a:xfrm>
            <a:off x="566132" y="5035025"/>
            <a:ext cx="3400475" cy="59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Insufficient SCM resulting in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mismatch of supply and demand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leading to an increasing supply chain cost and margin pressure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682297-ABA8-5247-8BBA-F10CF1DE6892}"/>
              </a:ext>
            </a:extLst>
          </p:cNvPr>
          <p:cNvSpPr/>
          <p:nvPr/>
        </p:nvSpPr>
        <p:spPr>
          <a:xfrm>
            <a:off x="4395172" y="5035025"/>
            <a:ext cx="3400475" cy="59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forecast error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thus optimizing replenishment management, reducing operational cost through a more efficient supply chain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A6D39A-EB3A-5943-B639-99B5188A0EEC}"/>
              </a:ext>
            </a:extLst>
          </p:cNvPr>
          <p:cNvSpPr/>
          <p:nvPr/>
        </p:nvSpPr>
        <p:spPr>
          <a:xfrm>
            <a:off x="8224211" y="5035025"/>
            <a:ext cx="3400475" cy="111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forecasting methodology will result in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strong, positive changes for all focus KPIs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additional SCM innovations will further boost AFR’s long-term business performance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A868B-8AAC-5345-80CD-B46672B13BC4}"/>
              </a:ext>
            </a:extLst>
          </p:cNvPr>
          <p:cNvGrpSpPr/>
          <p:nvPr/>
        </p:nvGrpSpPr>
        <p:grpSpPr>
          <a:xfrm>
            <a:off x="722247" y="4823630"/>
            <a:ext cx="3257144" cy="125487"/>
            <a:chOff x="722247" y="4634060"/>
            <a:chExt cx="3257144" cy="12548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307E76-666C-864E-9FFB-D8738AD1CC82}"/>
                </a:ext>
              </a:extLst>
            </p:cNvPr>
            <p:cNvCxnSpPr/>
            <p:nvPr/>
          </p:nvCxnSpPr>
          <p:spPr>
            <a:xfrm>
              <a:off x="722247" y="4676638"/>
              <a:ext cx="325714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21BEE83C-1D8D-7A42-82AA-7B9917C182DB}"/>
                </a:ext>
              </a:extLst>
            </p:cNvPr>
            <p:cNvSpPr/>
            <p:nvPr/>
          </p:nvSpPr>
          <p:spPr>
            <a:xfrm flipV="1">
              <a:off x="2146382" y="4634060"/>
              <a:ext cx="323832" cy="12548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5A4139-3492-8245-94F3-C16E1074E71F}"/>
              </a:ext>
            </a:extLst>
          </p:cNvPr>
          <p:cNvGrpSpPr/>
          <p:nvPr/>
        </p:nvGrpSpPr>
        <p:grpSpPr>
          <a:xfrm>
            <a:off x="4442165" y="4823630"/>
            <a:ext cx="3257144" cy="125487"/>
            <a:chOff x="722247" y="4634060"/>
            <a:chExt cx="3257144" cy="125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F8C3A5-A972-2946-8A61-5B6C13481A18}"/>
                </a:ext>
              </a:extLst>
            </p:cNvPr>
            <p:cNvCxnSpPr/>
            <p:nvPr/>
          </p:nvCxnSpPr>
          <p:spPr>
            <a:xfrm>
              <a:off x="722247" y="4676638"/>
              <a:ext cx="325714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DC094A31-A5D8-D748-9B7C-19A94DE12470}"/>
                </a:ext>
              </a:extLst>
            </p:cNvPr>
            <p:cNvSpPr/>
            <p:nvPr/>
          </p:nvSpPr>
          <p:spPr>
            <a:xfrm flipV="1">
              <a:off x="2146382" y="4634060"/>
              <a:ext cx="323832" cy="12548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FFF6D8-C671-5F4D-A5B8-CE3B50EFB2FC}"/>
              </a:ext>
            </a:extLst>
          </p:cNvPr>
          <p:cNvGrpSpPr/>
          <p:nvPr/>
        </p:nvGrpSpPr>
        <p:grpSpPr>
          <a:xfrm>
            <a:off x="8162083" y="4823630"/>
            <a:ext cx="3257144" cy="125487"/>
            <a:chOff x="722247" y="4634060"/>
            <a:chExt cx="3257144" cy="1254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570168B-830B-7B43-A7D7-CD61CA972C28}"/>
                </a:ext>
              </a:extLst>
            </p:cNvPr>
            <p:cNvCxnSpPr/>
            <p:nvPr/>
          </p:nvCxnSpPr>
          <p:spPr>
            <a:xfrm>
              <a:off x="722247" y="4676638"/>
              <a:ext cx="325714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B20B459F-0357-4348-845E-0F83BAAD18BA}"/>
                </a:ext>
              </a:extLst>
            </p:cNvPr>
            <p:cNvSpPr/>
            <p:nvPr/>
          </p:nvSpPr>
          <p:spPr>
            <a:xfrm flipV="1">
              <a:off x="2146382" y="4634060"/>
              <a:ext cx="323832" cy="12548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6940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1E4A23-6902-2747-B973-1C494E6DCC90}"/>
              </a:ext>
            </a:extLst>
          </p:cNvPr>
          <p:cNvCxnSpPr>
            <a:cxnSpLocks/>
          </p:cNvCxnSpPr>
          <p:nvPr/>
        </p:nvCxnSpPr>
        <p:spPr>
          <a:xfrm>
            <a:off x="4097997" y="2231863"/>
            <a:ext cx="0" cy="25908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4E7E1F-DC01-FC4B-8ADF-356AA03EF295}"/>
              </a:ext>
            </a:extLst>
          </p:cNvPr>
          <p:cNvSpPr/>
          <p:nvPr/>
        </p:nvSpPr>
        <p:spPr>
          <a:xfrm>
            <a:off x="4415239" y="2706344"/>
            <a:ext cx="7640384" cy="147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>
              <a:spcAft>
                <a:spcPts val="1000"/>
              </a:spcAft>
            </a:pPr>
            <a:endParaRPr lang="en-US" sz="3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attention.</a:t>
            </a:r>
            <a:endParaRPr lang="en-US" sz="3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7ABB2-5DEC-7545-AAAB-50BB7F9D490A}"/>
              </a:ext>
            </a:extLst>
          </p:cNvPr>
          <p:cNvSpPr/>
          <p:nvPr/>
        </p:nvSpPr>
        <p:spPr>
          <a:xfrm>
            <a:off x="4415238" y="4620135"/>
            <a:ext cx="199348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Tuesday, June 4</a:t>
            </a:r>
            <a:r>
              <a:rPr lang="en-US" sz="1000" i="1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A88CF5CE-78C6-7C4F-BCC1-604B9A8E0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38" y="2233511"/>
            <a:ext cx="388475" cy="388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AE1061-1FCE-CD47-A907-BA0552269DED}"/>
              </a:ext>
            </a:extLst>
          </p:cNvPr>
          <p:cNvSpPr/>
          <p:nvPr/>
        </p:nvSpPr>
        <p:spPr>
          <a:xfrm>
            <a:off x="4846327" y="2314792"/>
            <a:ext cx="3093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MBD | Analytics for Retail &amp; Consumer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55008-2158-DD45-9B7C-03EB2C2BCA57}"/>
              </a:ext>
            </a:extLst>
          </p:cNvPr>
          <p:cNvSpPr/>
          <p:nvPr/>
        </p:nvSpPr>
        <p:spPr>
          <a:xfrm>
            <a:off x="4415239" y="4343136"/>
            <a:ext cx="792687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B. Pardo Álvarez | K. van Cauwenberge | D. Dias da Costa |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M. Ehmann | C. Kröger | 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F. Krüger | J. Oldorf | C. Utendorf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5E8A3B-A45F-1746-A2B6-9F399ED88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67" y="2927442"/>
            <a:ext cx="3261814" cy="1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00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Fashion cycle duration varies across industry due to different company profiles and production line set-ups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pre season planning (in weeks)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9929" r="5457"/>
          <a:stretch/>
        </p:blipFill>
        <p:spPr>
          <a:xfrm>
            <a:off x="1690306" y="2011680"/>
            <a:ext cx="9928670" cy="3529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5" y="3847568"/>
            <a:ext cx="944831" cy="384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1289456" y="6382875"/>
            <a:ext cx="10218213" cy="24622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McKinsey and Company</a:t>
            </a:r>
          </a:p>
        </p:txBody>
      </p:sp>
      <p:sp>
        <p:nvSpPr>
          <p:cNvPr id="3" name="Rectangle 2"/>
          <p:cNvSpPr/>
          <p:nvPr/>
        </p:nvSpPr>
        <p:spPr>
          <a:xfrm>
            <a:off x="356768" y="3791712"/>
            <a:ext cx="11018368" cy="468000"/>
          </a:xfrm>
          <a:prstGeom prst="rect">
            <a:avLst/>
          </a:prstGeom>
          <a:noFill/>
          <a:ln w="38100">
            <a:solidFill>
              <a:srgbClr val="C0D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55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26397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842902" y="4806866"/>
            <a:ext cx="1754933" cy="6527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FAACBF-6F72-AF47-9227-74E45A2C306B}"/>
              </a:ext>
            </a:extLst>
          </p:cNvPr>
          <p:cNvSpPr/>
          <p:nvPr/>
        </p:nvSpPr>
        <p:spPr>
          <a:xfrm>
            <a:off x="1949969" y="4943420"/>
            <a:ext cx="647867" cy="37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2902" y="3630217"/>
            <a:ext cx="1754933" cy="6527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FAACBF-6F72-AF47-9227-74E45A2C306B}"/>
              </a:ext>
            </a:extLst>
          </p:cNvPr>
          <p:cNvSpPr/>
          <p:nvPr/>
        </p:nvSpPr>
        <p:spPr>
          <a:xfrm>
            <a:off x="1949969" y="3766771"/>
            <a:ext cx="647867" cy="37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</a:t>
            </a:r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2902" y="2477070"/>
            <a:ext cx="1754933" cy="6527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69644" y="1577167"/>
            <a:ext cx="3805434" cy="6527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53862" y="1577167"/>
            <a:ext cx="3805434" cy="6527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AFR three different production sites in China, Turkey and Portugal differ in production cost and delivery times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site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 b="20533"/>
          <a:stretch/>
        </p:blipFill>
        <p:spPr>
          <a:xfrm>
            <a:off x="1345463" y="2533432"/>
            <a:ext cx="731928" cy="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842903" y="2533432"/>
            <a:ext cx="649038" cy="540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E6ECABC-FF59-3B48-887E-7034E29443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4052"/>
          <a:stretch/>
        </p:blipFill>
        <p:spPr>
          <a:xfrm rot="1063645">
            <a:off x="1381813" y="3686579"/>
            <a:ext cx="628283" cy="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842903" y="3686579"/>
            <a:ext cx="649038" cy="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842903" y="4863228"/>
            <a:ext cx="649038" cy="5400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B3E3057B-2A78-D44E-97F5-1F842034E26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4052"/>
          <a:stretch/>
        </p:blipFill>
        <p:spPr>
          <a:xfrm rot="1063645">
            <a:off x="1414539" y="4863228"/>
            <a:ext cx="628284" cy="540000"/>
          </a:xfrm>
          <a:prstGeom prst="rect">
            <a:avLst/>
          </a:prstGeom>
        </p:spPr>
      </p:pic>
      <p:pic>
        <p:nvPicPr>
          <p:cNvPr id="14" name="Graphic 13" descr="Shirt">
            <a:extLst>
              <a:ext uri="{FF2B5EF4-FFF2-40B4-BE49-F238E27FC236}">
                <a16:creationId xmlns:a16="http://schemas.microsoft.com/office/drawing/2014/main" id="{4B3E09B4-3E8C-174A-8F47-783BFD9454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7014" y="1624571"/>
            <a:ext cx="473858" cy="47385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CECA247C-29DA-9F48-B62A-4B974F8E567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4052"/>
          <a:stretch/>
        </p:blipFill>
        <p:spPr>
          <a:xfrm>
            <a:off x="7026892" y="1713823"/>
            <a:ext cx="552368" cy="474751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80EAAE0-3908-C842-B3F0-785DDC66A3C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2865"/>
          <a:stretch/>
        </p:blipFill>
        <p:spPr>
          <a:xfrm>
            <a:off x="7659659" y="1623420"/>
            <a:ext cx="591865" cy="5157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17956" r="24045" b="31911"/>
          <a:stretch/>
        </p:blipFill>
        <p:spPr>
          <a:xfrm>
            <a:off x="3079631" y="1877827"/>
            <a:ext cx="304526" cy="2951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AFAACBF-6F72-AF47-9227-74E45A2C306B}"/>
              </a:ext>
            </a:extLst>
          </p:cNvPr>
          <p:cNvSpPr/>
          <p:nvPr/>
        </p:nvSpPr>
        <p:spPr>
          <a:xfrm>
            <a:off x="3393208" y="1713721"/>
            <a:ext cx="2922248" cy="37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production cost</a:t>
            </a:r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FAACBF-6F72-AF47-9227-74E45A2C306B}"/>
              </a:ext>
            </a:extLst>
          </p:cNvPr>
          <p:cNvSpPr/>
          <p:nvPr/>
        </p:nvSpPr>
        <p:spPr>
          <a:xfrm>
            <a:off x="8309343" y="1713721"/>
            <a:ext cx="2465735" cy="37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Arrival time</a:t>
            </a:r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3862" y="2477070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USD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53862" y="3630217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USD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53862" y="4806866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USD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69644" y="2477070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days shipping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+ 4 days customs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69644" y="3630217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– 28 days shipping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– 8 days plane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69644" y="4806866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days road delivery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AACBF-6F72-AF47-9227-74E45A2C306B}"/>
              </a:ext>
            </a:extLst>
          </p:cNvPr>
          <p:cNvSpPr/>
          <p:nvPr/>
        </p:nvSpPr>
        <p:spPr>
          <a:xfrm>
            <a:off x="1949969" y="2613624"/>
            <a:ext cx="647867" cy="37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1289456" y="6382875"/>
            <a:ext cx="10218213" cy="24622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Made in China, DSV logistics, Me360, Freigthos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17956" r="24045" b="31911"/>
          <a:stretch/>
        </p:blipFill>
        <p:spPr>
          <a:xfrm>
            <a:off x="3284142" y="2655878"/>
            <a:ext cx="304526" cy="2951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17956" r="24045" b="31911"/>
          <a:stretch/>
        </p:blipFill>
        <p:spPr>
          <a:xfrm>
            <a:off x="3095655" y="3809025"/>
            <a:ext cx="304526" cy="29510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17956" r="24045" b="31911"/>
          <a:stretch/>
        </p:blipFill>
        <p:spPr>
          <a:xfrm>
            <a:off x="3456924" y="3809025"/>
            <a:ext cx="304526" cy="2951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17956" r="24045" b="31911"/>
          <a:stretch/>
        </p:blipFill>
        <p:spPr>
          <a:xfrm>
            <a:off x="2927368" y="4985674"/>
            <a:ext cx="304526" cy="29510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17956" r="24045" b="31911"/>
          <a:stretch/>
        </p:blipFill>
        <p:spPr>
          <a:xfrm>
            <a:off x="3284805" y="4985674"/>
            <a:ext cx="304526" cy="29510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17956" r="24045" b="31911"/>
          <a:stretch/>
        </p:blipFill>
        <p:spPr>
          <a:xfrm>
            <a:off x="3642242" y="4985674"/>
            <a:ext cx="304526" cy="295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7310714" y="4971228"/>
            <a:ext cx="346154" cy="28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7322906" y="2667269"/>
            <a:ext cx="346154" cy="288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7001428" y="2667269"/>
            <a:ext cx="346154" cy="288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7621629" y="2667269"/>
            <a:ext cx="346154" cy="288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7104768" y="3812579"/>
            <a:ext cx="346154" cy="288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>
          <a:xfrm>
            <a:off x="7427875" y="3812579"/>
            <a:ext cx="346154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DE8F98-6AF9-F341-9E9E-06F8355FC6BC}"/>
              </a:ext>
            </a:extLst>
          </p:cNvPr>
          <p:cNvSpPr/>
          <p:nvPr/>
        </p:nvSpPr>
        <p:spPr>
          <a:xfrm>
            <a:off x="9139045" y="2112426"/>
            <a:ext cx="2781993" cy="327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AFR builds on a sophisticated operational data management system but is not yet leveraging on its full potential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693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060E3-AD24-8C49-9726-E079DCAF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5E119FD2-B5B7-BA44-8880-1B722A0FE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7244" y="2308062"/>
            <a:ext cx="2371719" cy="2371719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A729FF55-1240-3547-8BF5-70447BF5C74B}"/>
              </a:ext>
            </a:extLst>
          </p:cNvPr>
          <p:cNvSpPr/>
          <p:nvPr/>
        </p:nvSpPr>
        <p:spPr>
          <a:xfrm rot="5400000">
            <a:off x="2473795" y="4824410"/>
            <a:ext cx="658614" cy="233990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A7A7280F-BBA3-1947-AC3E-C102FBCD462E}"/>
              </a:ext>
            </a:extLst>
          </p:cNvPr>
          <p:cNvSpPr/>
          <p:nvPr/>
        </p:nvSpPr>
        <p:spPr>
          <a:xfrm rot="2697688">
            <a:off x="1505342" y="2202313"/>
            <a:ext cx="658614" cy="233990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1CC25A5D-7D3F-C042-A24C-BF02C1FD28FC}"/>
              </a:ext>
            </a:extLst>
          </p:cNvPr>
          <p:cNvSpPr/>
          <p:nvPr/>
        </p:nvSpPr>
        <p:spPr>
          <a:xfrm rot="8097688">
            <a:off x="3440087" y="2202478"/>
            <a:ext cx="658614" cy="233990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3F2594-407E-3344-AF1F-10AC4A79AE86}"/>
              </a:ext>
            </a:extLst>
          </p:cNvPr>
          <p:cNvSpPr/>
          <p:nvPr/>
        </p:nvSpPr>
        <p:spPr>
          <a:xfrm>
            <a:off x="561894" y="1600245"/>
            <a:ext cx="1507781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data 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0CBF8E-7E1F-4549-A662-0F9B618D7D34}"/>
              </a:ext>
            </a:extLst>
          </p:cNvPr>
          <p:cNvSpPr/>
          <p:nvPr/>
        </p:nvSpPr>
        <p:spPr>
          <a:xfrm>
            <a:off x="3502679" y="1595123"/>
            <a:ext cx="1507781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data sources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44C438-DDD4-6A49-8F81-64587937129D}"/>
              </a:ext>
            </a:extLst>
          </p:cNvPr>
          <p:cNvSpPr/>
          <p:nvPr/>
        </p:nvSpPr>
        <p:spPr>
          <a:xfrm>
            <a:off x="698965" y="3413687"/>
            <a:ext cx="1370710" cy="345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ED4CE-E6C4-C04A-A881-86C7248B3CB6}"/>
              </a:ext>
            </a:extLst>
          </p:cNvPr>
          <p:cNvSpPr/>
          <p:nvPr/>
        </p:nvSpPr>
        <p:spPr>
          <a:xfrm>
            <a:off x="324422" y="1657200"/>
            <a:ext cx="237472" cy="395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F387E2-3DD2-8E4E-AF4F-DA89B77732F6}"/>
              </a:ext>
            </a:extLst>
          </p:cNvPr>
          <p:cNvSpPr/>
          <p:nvPr/>
        </p:nvSpPr>
        <p:spPr>
          <a:xfrm>
            <a:off x="5011522" y="1667133"/>
            <a:ext cx="237472" cy="395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007A98-086C-8143-A27C-8F2B78E91713}"/>
              </a:ext>
            </a:extLst>
          </p:cNvPr>
          <p:cNvSpPr/>
          <p:nvPr/>
        </p:nvSpPr>
        <p:spPr>
          <a:xfrm>
            <a:off x="498263" y="3465369"/>
            <a:ext cx="237472" cy="395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B0A2F9-E0D7-204E-B891-992211F13FE8}"/>
              </a:ext>
            </a:extLst>
          </p:cNvPr>
          <p:cNvSpPr/>
          <p:nvPr/>
        </p:nvSpPr>
        <p:spPr>
          <a:xfrm>
            <a:off x="2494131" y="5459639"/>
            <a:ext cx="1590745" cy="28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Replenishment planning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832B27-CDCB-CB4E-B209-121A7114F871}"/>
              </a:ext>
            </a:extLst>
          </p:cNvPr>
          <p:cNvSpPr/>
          <p:nvPr/>
        </p:nvSpPr>
        <p:spPr>
          <a:xfrm>
            <a:off x="2293430" y="5493566"/>
            <a:ext cx="237472" cy="395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BB1CBE-7D4F-574D-8737-906824455066}"/>
              </a:ext>
            </a:extLst>
          </p:cNvPr>
          <p:cNvSpPr/>
          <p:nvPr/>
        </p:nvSpPr>
        <p:spPr>
          <a:xfrm>
            <a:off x="5718950" y="2795957"/>
            <a:ext cx="237472" cy="395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0F859E-D981-A446-8D57-A60FD3F8D4D4}"/>
              </a:ext>
            </a:extLst>
          </p:cNvPr>
          <p:cNvSpPr/>
          <p:nvPr/>
        </p:nvSpPr>
        <p:spPr>
          <a:xfrm>
            <a:off x="5718950" y="3483097"/>
            <a:ext cx="237472" cy="395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224414-B98D-A843-AB40-DC7F3F55A9F1}"/>
              </a:ext>
            </a:extLst>
          </p:cNvPr>
          <p:cNvSpPr/>
          <p:nvPr/>
        </p:nvSpPr>
        <p:spPr>
          <a:xfrm>
            <a:off x="5718950" y="4170237"/>
            <a:ext cx="237472" cy="395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74D941-7360-9C40-8B65-E53BA63D03EA}"/>
              </a:ext>
            </a:extLst>
          </p:cNvPr>
          <p:cNvSpPr/>
          <p:nvPr/>
        </p:nvSpPr>
        <p:spPr>
          <a:xfrm>
            <a:off x="5718950" y="4857376"/>
            <a:ext cx="237472" cy="395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27" name="Graphic 26" descr="Warning">
            <a:extLst>
              <a:ext uri="{FF2B5EF4-FFF2-40B4-BE49-F238E27FC236}">
                <a16:creationId xmlns:a16="http://schemas.microsoft.com/office/drawing/2014/main" id="{90901D6D-405F-D140-B2A2-35AA90F87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1669" y="2138283"/>
            <a:ext cx="426575" cy="4265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950951-5A6F-6C48-A073-F991634A6426}"/>
              </a:ext>
            </a:extLst>
          </p:cNvPr>
          <p:cNvSpPr/>
          <p:nvPr/>
        </p:nvSpPr>
        <p:spPr>
          <a:xfrm>
            <a:off x="9204482" y="2183365"/>
            <a:ext cx="2006857" cy="37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Points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87AEE7-99DF-324F-A3B7-77D9D790714B}"/>
              </a:ext>
            </a:extLst>
          </p:cNvPr>
          <p:cNvCxnSpPr>
            <a:cxnSpLocks/>
          </p:cNvCxnSpPr>
          <p:nvPr/>
        </p:nvCxnSpPr>
        <p:spPr>
          <a:xfrm>
            <a:off x="5448491" y="1452678"/>
            <a:ext cx="0" cy="46200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AFAACBF-6F72-AF47-9227-74E45A2C306B}"/>
              </a:ext>
            </a:extLst>
          </p:cNvPr>
          <p:cNvSpPr/>
          <p:nvPr/>
        </p:nvSpPr>
        <p:spPr>
          <a:xfrm>
            <a:off x="5609179" y="2161762"/>
            <a:ext cx="2006857" cy="37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Graphic 36" descr="Chevron arrows">
            <a:extLst>
              <a:ext uri="{FF2B5EF4-FFF2-40B4-BE49-F238E27FC236}">
                <a16:creationId xmlns:a16="http://schemas.microsoft.com/office/drawing/2014/main" id="{802B2B8F-B3F1-5D47-B5C4-A13CB23A1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4766" y="2863508"/>
            <a:ext cx="320492" cy="264533"/>
          </a:xfrm>
          <a:prstGeom prst="rect">
            <a:avLst/>
          </a:prstGeom>
        </p:spPr>
      </p:pic>
      <p:pic>
        <p:nvPicPr>
          <p:cNvPr id="38" name="Graphic 37" descr="Chevron arrows">
            <a:extLst>
              <a:ext uri="{FF2B5EF4-FFF2-40B4-BE49-F238E27FC236}">
                <a16:creationId xmlns:a16="http://schemas.microsoft.com/office/drawing/2014/main" id="{C33EF8FB-F5DD-3148-B622-B1E99AB90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4766" y="3558610"/>
            <a:ext cx="320492" cy="264533"/>
          </a:xfrm>
          <a:prstGeom prst="rect">
            <a:avLst/>
          </a:prstGeom>
        </p:spPr>
      </p:pic>
      <p:pic>
        <p:nvPicPr>
          <p:cNvPr id="40" name="Graphic 39" descr="Chevron arrows">
            <a:extLst>
              <a:ext uri="{FF2B5EF4-FFF2-40B4-BE49-F238E27FC236}">
                <a16:creationId xmlns:a16="http://schemas.microsoft.com/office/drawing/2014/main" id="{CE994347-A8E6-A642-A2DD-EB062D130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4766" y="4253712"/>
            <a:ext cx="320492" cy="264533"/>
          </a:xfrm>
          <a:prstGeom prst="rect">
            <a:avLst/>
          </a:prstGeom>
        </p:spPr>
      </p:pic>
      <p:pic>
        <p:nvPicPr>
          <p:cNvPr id="41" name="Graphic 40" descr="Chevron arrows">
            <a:extLst>
              <a:ext uri="{FF2B5EF4-FFF2-40B4-BE49-F238E27FC236}">
                <a16:creationId xmlns:a16="http://schemas.microsoft.com/office/drawing/2014/main" id="{4033FF15-8421-C04A-93C0-401EB683C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4766" y="4948813"/>
            <a:ext cx="320492" cy="2645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5D2D919-C9EE-B648-AA46-D2A706CA1467}"/>
              </a:ext>
            </a:extLst>
          </p:cNvPr>
          <p:cNvSpPr/>
          <p:nvPr/>
        </p:nvSpPr>
        <p:spPr>
          <a:xfrm>
            <a:off x="6013154" y="2781562"/>
            <a:ext cx="281414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sales and stock data, promotional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E70E64-1E6F-C540-AE9C-DE8C61A16A40}"/>
              </a:ext>
            </a:extLst>
          </p:cNvPr>
          <p:cNvSpPr/>
          <p:nvPr/>
        </p:nvSpPr>
        <p:spPr>
          <a:xfrm>
            <a:off x="6013154" y="3470557"/>
            <a:ext cx="281414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weather, holiday, competitor data, social media data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C9D082-A44A-0447-A84B-BC3DE47697BD}"/>
              </a:ext>
            </a:extLst>
          </p:cNvPr>
          <p:cNvSpPr/>
          <p:nvPr/>
        </p:nvSpPr>
        <p:spPr>
          <a:xfrm>
            <a:off x="6013154" y="4159552"/>
            <a:ext cx="2908814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aggregation and flow between central and decentral stakeholders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3B27D5-1761-5244-B13E-05ADB05D8282}"/>
              </a:ext>
            </a:extLst>
          </p:cNvPr>
          <p:cNvSpPr/>
          <p:nvPr/>
        </p:nvSpPr>
        <p:spPr>
          <a:xfrm>
            <a:off x="6013154" y="4848547"/>
            <a:ext cx="281414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Replenishment planning based on steps A-C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0A284C-D3F1-2446-94E1-1FF63388F221}"/>
              </a:ext>
            </a:extLst>
          </p:cNvPr>
          <p:cNvSpPr/>
          <p:nvPr/>
        </p:nvSpPr>
        <p:spPr>
          <a:xfrm>
            <a:off x="9459536" y="2781562"/>
            <a:ext cx="236870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Sole data source for replenishment planning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4637A1-865C-F04C-BADB-964917531CEE}"/>
              </a:ext>
            </a:extLst>
          </p:cNvPr>
          <p:cNvSpPr/>
          <p:nvPr/>
        </p:nvSpPr>
        <p:spPr>
          <a:xfrm>
            <a:off x="9459536" y="3468612"/>
            <a:ext cx="236870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data not at all leveraged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6FEB78-9EA7-2447-8C10-042A9776F7E7}"/>
              </a:ext>
            </a:extLst>
          </p:cNvPr>
          <p:cNvSpPr/>
          <p:nvPr/>
        </p:nvSpPr>
        <p:spPr>
          <a:xfrm>
            <a:off x="9459536" y="4155662"/>
            <a:ext cx="236870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Infrequent communication between warehouse &amp; stores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410BEF-A2F5-5645-9BEA-341399F136C0}"/>
              </a:ext>
            </a:extLst>
          </p:cNvPr>
          <p:cNvSpPr/>
          <p:nvPr/>
        </p:nvSpPr>
        <p:spPr>
          <a:xfrm>
            <a:off x="9459536" y="4842713"/>
            <a:ext cx="236870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algorithmic replenishment planning in place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5F0CEAE-F71E-DC41-A2BE-D1A7E73EF84C}"/>
              </a:ext>
            </a:extLst>
          </p:cNvPr>
          <p:cNvCxnSpPr>
            <a:cxnSpLocks/>
          </p:cNvCxnSpPr>
          <p:nvPr/>
        </p:nvCxnSpPr>
        <p:spPr>
          <a:xfrm>
            <a:off x="5647989" y="2553570"/>
            <a:ext cx="33882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71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Among fashion item groups differing seasonal variation levels due to group specific sensitivities and sales patterns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levels of fashion products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1289456" y="6382875"/>
            <a:ext cx="10218213" cy="24622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Sebastian Thomassey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64" y="2062550"/>
            <a:ext cx="6581775" cy="3448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49805"/>
          <a:stretch/>
        </p:blipFill>
        <p:spPr>
          <a:xfrm>
            <a:off x="7316441" y="1415280"/>
            <a:ext cx="4591307" cy="231547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398562" y="3807123"/>
            <a:ext cx="810013" cy="5202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398562" y="3081154"/>
            <a:ext cx="863946" cy="3403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B0A2F9-E0D7-204E-B891-992211F13FE8}"/>
              </a:ext>
            </a:extLst>
          </p:cNvPr>
          <p:cNvSpPr/>
          <p:nvPr/>
        </p:nvSpPr>
        <p:spPr>
          <a:xfrm>
            <a:off x="5427019" y="3363988"/>
            <a:ext cx="1590745" cy="28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(Underpants)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B0A2F9-E0D7-204E-B891-992211F13FE8}"/>
              </a:ext>
            </a:extLst>
          </p:cNvPr>
          <p:cNvSpPr/>
          <p:nvPr/>
        </p:nvSpPr>
        <p:spPr>
          <a:xfrm>
            <a:off x="7676443" y="1223932"/>
            <a:ext cx="1590745" cy="28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Underpants sales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B0A2F9-E0D7-204E-B891-992211F13FE8}"/>
              </a:ext>
            </a:extLst>
          </p:cNvPr>
          <p:cNvSpPr/>
          <p:nvPr/>
        </p:nvSpPr>
        <p:spPr>
          <a:xfrm>
            <a:off x="7676441" y="3701093"/>
            <a:ext cx="2232000" cy="28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sleeves t-shirts sales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t="49087"/>
          <a:stretch/>
        </p:blipFill>
        <p:spPr>
          <a:xfrm>
            <a:off x="7316441" y="3899091"/>
            <a:ext cx="4591307" cy="234861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717416" y="3649199"/>
            <a:ext cx="2915544" cy="337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FAMILY</a:t>
            </a:r>
          </a:p>
        </p:txBody>
      </p:sp>
    </p:spTree>
    <p:extLst>
      <p:ext uri="{BB962C8B-B14F-4D97-AF65-F5344CB8AC3E}">
        <p14:creationId xmlns:p14="http://schemas.microsoft.com/office/powerpoint/2010/main" val="2326755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Fashion demand is influenced by several different factors – some of them can be influenced by the retailer while others cannot and are also difficult to predict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26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influence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1289456" y="6382875"/>
            <a:ext cx="10218213" cy="24622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Sebastian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Thomassey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30112" y="1443055"/>
            <a:ext cx="4666886" cy="6527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Uncontrolled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44026" y="1443055"/>
            <a:ext cx="4666886" cy="6527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control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205478" y="2342958"/>
            <a:ext cx="3805434" cy="652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features</a:t>
            </a:r>
          </a:p>
          <a:p>
            <a:pPr algn="ctr"/>
            <a:r>
              <a:rPr lang="en-GB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(size, colour, style,…)</a:t>
            </a:r>
            <a:endParaRPr lang="en-GB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205478" y="3420446"/>
            <a:ext cx="3805434" cy="652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Retailing strategy</a:t>
            </a:r>
          </a:p>
          <a:p>
            <a:pPr algn="ctr"/>
            <a:r>
              <a:rPr lang="en-GB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(number of stores, location,…)</a:t>
            </a:r>
            <a:endParaRPr lang="en-GB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205478" y="4508559"/>
            <a:ext cx="3805434" cy="652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strategy</a:t>
            </a:r>
          </a:p>
          <a:p>
            <a:pPr algn="ctr"/>
            <a:r>
              <a:rPr lang="en-GB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(advertising,…)</a:t>
            </a:r>
            <a:endParaRPr lang="en-GB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091564" y="2342958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data</a:t>
            </a:r>
          </a:p>
          <a:p>
            <a:pPr algn="ctr"/>
            <a:r>
              <a:rPr lang="en-GB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(temp, rainfall,…)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091564" y="3420446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</a:p>
          <a:p>
            <a:pPr algn="ctr"/>
            <a:r>
              <a:rPr lang="en-GB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(offer, promos,…)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091564" y="4508559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 data</a:t>
            </a:r>
          </a:p>
          <a:p>
            <a:pPr algn="ctr"/>
            <a:r>
              <a:rPr lang="en-GB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(holidays,…)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091564" y="5527822"/>
            <a:ext cx="3805434" cy="65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trends</a:t>
            </a:r>
          </a:p>
          <a:p>
            <a:pPr algn="ctr"/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purchasing power,…)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45120C5-ED31-F94C-83B1-8A2C7FC005C8}"/>
              </a:ext>
            </a:extLst>
          </p:cNvPr>
          <p:cNvGrpSpPr/>
          <p:nvPr/>
        </p:nvGrpSpPr>
        <p:grpSpPr>
          <a:xfrm rot="2708027">
            <a:off x="10228180" y="2453320"/>
            <a:ext cx="432000" cy="432000"/>
            <a:chOff x="6059105" y="1848445"/>
            <a:chExt cx="432000" cy="522719"/>
          </a:xfrm>
          <a:solidFill>
            <a:srgbClr val="C00000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BF7FBE3-7EE2-334B-8808-B144139DFA55}"/>
                </a:ext>
              </a:extLst>
            </p:cNvPr>
            <p:cNvSpPr/>
            <p:nvPr/>
          </p:nvSpPr>
          <p:spPr>
            <a:xfrm>
              <a:off x="6059105" y="2065284"/>
              <a:ext cx="432000" cy="87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97FE103-C718-844A-A7E6-4380A6AE16D4}"/>
                </a:ext>
              </a:extLst>
            </p:cNvPr>
            <p:cNvSpPr/>
            <p:nvPr/>
          </p:nvSpPr>
          <p:spPr>
            <a:xfrm rot="16200000">
              <a:off x="6010078" y="2073805"/>
              <a:ext cx="522719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F8B2D2A-B75B-1740-8B0B-CDB8DC2941F4}"/>
              </a:ext>
            </a:extLst>
          </p:cNvPr>
          <p:cNvGrpSpPr/>
          <p:nvPr/>
        </p:nvGrpSpPr>
        <p:grpSpPr>
          <a:xfrm rot="2708027">
            <a:off x="10341369" y="4579922"/>
            <a:ext cx="205623" cy="432001"/>
            <a:chOff x="6288811" y="1625078"/>
            <a:chExt cx="205623" cy="522718"/>
          </a:xfrm>
          <a:solidFill>
            <a:schemeClr val="accent6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A73EB8D-436C-8440-A007-225019AC0BB2}"/>
                </a:ext>
              </a:extLst>
            </p:cNvPr>
            <p:cNvSpPr/>
            <p:nvPr/>
          </p:nvSpPr>
          <p:spPr>
            <a:xfrm>
              <a:off x="6288811" y="2062669"/>
              <a:ext cx="148747" cy="849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5DE9A3-DE59-9F4D-A04A-DFC5883E9286}"/>
                </a:ext>
              </a:extLst>
            </p:cNvPr>
            <p:cNvSpPr/>
            <p:nvPr/>
          </p:nvSpPr>
          <p:spPr>
            <a:xfrm rot="16200000">
              <a:off x="6197075" y="1850437"/>
              <a:ext cx="522718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45120C5-ED31-F94C-83B1-8A2C7FC005C8}"/>
              </a:ext>
            </a:extLst>
          </p:cNvPr>
          <p:cNvGrpSpPr/>
          <p:nvPr/>
        </p:nvGrpSpPr>
        <p:grpSpPr>
          <a:xfrm rot="2708027">
            <a:off x="10228180" y="3533151"/>
            <a:ext cx="432000" cy="432000"/>
            <a:chOff x="6059105" y="1848445"/>
            <a:chExt cx="432000" cy="522719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BF7FBE3-7EE2-334B-8808-B144139DFA55}"/>
                </a:ext>
              </a:extLst>
            </p:cNvPr>
            <p:cNvSpPr/>
            <p:nvPr/>
          </p:nvSpPr>
          <p:spPr>
            <a:xfrm>
              <a:off x="6059105" y="2065284"/>
              <a:ext cx="432000" cy="87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97FE103-C718-844A-A7E6-4380A6AE16D4}"/>
                </a:ext>
              </a:extLst>
            </p:cNvPr>
            <p:cNvSpPr/>
            <p:nvPr/>
          </p:nvSpPr>
          <p:spPr>
            <a:xfrm rot="16200000">
              <a:off x="6010078" y="2073805"/>
              <a:ext cx="522719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8AC349BA-B96F-F84F-BF71-F4F9970CBAB3}"/>
              </a:ext>
            </a:extLst>
          </p:cNvPr>
          <p:cNvSpPr/>
          <p:nvPr/>
        </p:nvSpPr>
        <p:spPr>
          <a:xfrm>
            <a:off x="9938501" y="5632511"/>
            <a:ext cx="1006181" cy="443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    )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8B2D2A-B75B-1740-8B0B-CDB8DC2941F4}"/>
              </a:ext>
            </a:extLst>
          </p:cNvPr>
          <p:cNvGrpSpPr/>
          <p:nvPr/>
        </p:nvGrpSpPr>
        <p:grpSpPr>
          <a:xfrm rot="2708027">
            <a:off x="10335933" y="5645361"/>
            <a:ext cx="205623" cy="432001"/>
            <a:chOff x="6288811" y="1625078"/>
            <a:chExt cx="205623" cy="522718"/>
          </a:xfrm>
          <a:solidFill>
            <a:schemeClr val="accent6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73EB8D-436C-8440-A007-225019AC0BB2}"/>
                </a:ext>
              </a:extLst>
            </p:cNvPr>
            <p:cNvSpPr/>
            <p:nvPr/>
          </p:nvSpPr>
          <p:spPr>
            <a:xfrm>
              <a:off x="6288811" y="2062669"/>
              <a:ext cx="148747" cy="849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F5DE9A3-DE59-9F4D-A04A-DFC5883E9286}"/>
                </a:ext>
              </a:extLst>
            </p:cNvPr>
            <p:cNvSpPr/>
            <p:nvPr/>
          </p:nvSpPr>
          <p:spPr>
            <a:xfrm rot="16200000">
              <a:off x="6197075" y="1850437"/>
              <a:ext cx="522718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45120C5-ED31-F94C-83B1-8A2C7FC005C8}"/>
              </a:ext>
            </a:extLst>
          </p:cNvPr>
          <p:cNvGrpSpPr/>
          <p:nvPr/>
        </p:nvGrpSpPr>
        <p:grpSpPr>
          <a:xfrm rot="2708027">
            <a:off x="9066440" y="6351908"/>
            <a:ext cx="280121" cy="323245"/>
            <a:chOff x="6059105" y="1848445"/>
            <a:chExt cx="432000" cy="522719"/>
          </a:xfrm>
          <a:solidFill>
            <a:srgbClr val="C00000"/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BF7FBE3-7EE2-334B-8808-B144139DFA55}"/>
                </a:ext>
              </a:extLst>
            </p:cNvPr>
            <p:cNvSpPr/>
            <p:nvPr/>
          </p:nvSpPr>
          <p:spPr>
            <a:xfrm>
              <a:off x="6059105" y="2065284"/>
              <a:ext cx="432000" cy="87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7FE103-C718-844A-A7E6-4380A6AE16D4}"/>
                </a:ext>
              </a:extLst>
            </p:cNvPr>
            <p:cNvSpPr/>
            <p:nvPr/>
          </p:nvSpPr>
          <p:spPr>
            <a:xfrm rot="16200000">
              <a:off x="6010078" y="2073805"/>
              <a:ext cx="522719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F8B2D2A-B75B-1740-8B0B-CDB8DC2941F4}"/>
              </a:ext>
            </a:extLst>
          </p:cNvPr>
          <p:cNvGrpSpPr/>
          <p:nvPr/>
        </p:nvGrpSpPr>
        <p:grpSpPr>
          <a:xfrm rot="2708027">
            <a:off x="7423804" y="6290946"/>
            <a:ext cx="133332" cy="323248"/>
            <a:chOff x="6288811" y="1625078"/>
            <a:chExt cx="205623" cy="522718"/>
          </a:xfrm>
          <a:solidFill>
            <a:schemeClr val="accent6"/>
          </a:solidFill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73EB8D-436C-8440-A007-225019AC0BB2}"/>
                </a:ext>
              </a:extLst>
            </p:cNvPr>
            <p:cNvSpPr/>
            <p:nvPr/>
          </p:nvSpPr>
          <p:spPr>
            <a:xfrm>
              <a:off x="6288811" y="2062669"/>
              <a:ext cx="148747" cy="849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5DE9A3-DE59-9F4D-A04A-DFC5883E9286}"/>
                </a:ext>
              </a:extLst>
            </p:cNvPr>
            <p:cNvSpPr/>
            <p:nvPr/>
          </p:nvSpPr>
          <p:spPr>
            <a:xfrm rot="16200000">
              <a:off x="6197075" y="1850437"/>
              <a:ext cx="522718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7658038" y="6375031"/>
            <a:ext cx="1440000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Observable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9382827" y="6375031"/>
            <a:ext cx="1440000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observable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2"/>
          <a:stretch/>
        </p:blipFill>
        <p:spPr>
          <a:xfrm>
            <a:off x="344026" y="4574317"/>
            <a:ext cx="637032" cy="521208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3"/>
          <a:stretch/>
        </p:blipFill>
        <p:spPr>
          <a:xfrm>
            <a:off x="6230112" y="5582912"/>
            <a:ext cx="637032" cy="54254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3"/>
          <a:stretch/>
        </p:blipFill>
        <p:spPr>
          <a:xfrm>
            <a:off x="344026" y="2398048"/>
            <a:ext cx="637032" cy="54254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7"/>
          <a:stretch/>
        </p:blipFill>
        <p:spPr>
          <a:xfrm>
            <a:off x="344026" y="3470964"/>
            <a:ext cx="637032" cy="551688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4"/>
          <a:stretch/>
        </p:blipFill>
        <p:spPr>
          <a:xfrm>
            <a:off x="6230112" y="2396524"/>
            <a:ext cx="637032" cy="54559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4"/>
          <a:stretch/>
        </p:blipFill>
        <p:spPr>
          <a:xfrm>
            <a:off x="6230112" y="4562125"/>
            <a:ext cx="637032" cy="545592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8"/>
          <a:stretch/>
        </p:blipFill>
        <p:spPr>
          <a:xfrm>
            <a:off x="6230112" y="3480108"/>
            <a:ext cx="6370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1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 with lagged time variables takes advantage 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of historic sales data as well as demographic trends among Spain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 with lagged time variables – Pre season Basics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216117" y="939882"/>
            <a:ext cx="806311" cy="281602"/>
            <a:chOff x="-195690" y="93921"/>
            <a:chExt cx="806311" cy="281602"/>
          </a:xfrm>
        </p:grpSpPr>
        <p:sp>
          <p:nvSpPr>
            <p:cNvPr id="2" name="TextBox 1"/>
            <p:cNvSpPr txBox="1"/>
            <p:nvPr/>
          </p:nvSpPr>
          <p:spPr>
            <a:xfrm>
              <a:off x="-195690" y="127000"/>
              <a:ext cx="806311" cy="215444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GB" sz="1400" dirty="0">
                  <a:solidFill>
                    <a:srgbClr val="0063A6"/>
                  </a:solidFill>
                  <a:latin typeface="Arial" panose="020B0604020202020204" pitchFamily="34" charset="0"/>
                </a:rPr>
                <a:t>Illustrative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-195690" y="93921"/>
              <a:ext cx="806311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-195690" y="375523"/>
              <a:ext cx="806311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0BAB4B-53A4-410D-BCBD-5F22E37DE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492115"/>
              </p:ext>
            </p:extLst>
          </p:nvPr>
        </p:nvGraphicFramePr>
        <p:xfrm>
          <a:off x="443230" y="1498683"/>
          <a:ext cx="3604551" cy="38520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42670">
                  <a:extLst>
                    <a:ext uri="{9D8B030D-6E8A-4147-A177-3AD203B41FA5}">
                      <a16:colId xmlns:a16="http://schemas.microsoft.com/office/drawing/2014/main" val="2532159829"/>
                    </a:ext>
                  </a:extLst>
                </a:gridCol>
                <a:gridCol w="1360364">
                  <a:extLst>
                    <a:ext uri="{9D8B030D-6E8A-4147-A177-3AD203B41FA5}">
                      <a16:colId xmlns:a16="http://schemas.microsoft.com/office/drawing/2014/main" val="47707369"/>
                    </a:ext>
                  </a:extLst>
                </a:gridCol>
                <a:gridCol w="1201517">
                  <a:extLst>
                    <a:ext uri="{9D8B030D-6E8A-4147-A177-3AD203B41FA5}">
                      <a16:colId xmlns:a16="http://schemas.microsoft.com/office/drawing/2014/main" val="869452602"/>
                    </a:ext>
                  </a:extLst>
                </a:gridCol>
              </a:tblGrid>
              <a:tr h="609884">
                <a:tc>
                  <a:txBody>
                    <a:bodyPr/>
                    <a:lstStyle/>
                    <a:p>
                      <a:pPr eaLnBrk="1"/>
                      <a:endParaRPr lang="en-US" sz="1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Historical Data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419348"/>
                  </a:ext>
                </a:extLst>
              </a:tr>
              <a:tr h="781031">
                <a:tc>
                  <a:txBody>
                    <a:bodyPr/>
                    <a:lstStyle/>
                    <a:p>
                      <a:pPr eaLnBrk="1"/>
                      <a:endParaRPr lang="en-US" sz="1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en-US" sz="1400" b="1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qty</a:t>
                      </a:r>
                      <a:r>
                        <a:rPr lang="en-US" sz="14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sold Y-1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en-US" sz="1400" b="1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qty</a:t>
                      </a:r>
                      <a:r>
                        <a:rPr lang="en-US" sz="14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sold</a:t>
                      </a:r>
                      <a:r>
                        <a:rPr lang="en-US" sz="1400" b="1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Y-2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71162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 1-2011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26 000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663980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1-2012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23 500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7492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 1-2013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25 000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653442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 1-2014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24 500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23 500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475082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 1-2015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24 500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35346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072649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 1-2018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24 700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616426"/>
                  </a:ext>
                </a:extLst>
              </a:tr>
              <a:tr h="32752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 1-2019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26 000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25 300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57461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C6165C-2848-4AB9-A5AD-B1825E059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69692"/>
              </p:ext>
            </p:extLst>
          </p:nvPr>
        </p:nvGraphicFramePr>
        <p:xfrm>
          <a:off x="4283811" y="1498683"/>
          <a:ext cx="6007585" cy="38520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01517">
                  <a:extLst>
                    <a:ext uri="{9D8B030D-6E8A-4147-A177-3AD203B41FA5}">
                      <a16:colId xmlns:a16="http://schemas.microsoft.com/office/drawing/2014/main" val="1687751264"/>
                    </a:ext>
                  </a:extLst>
                </a:gridCol>
                <a:gridCol w="1354859">
                  <a:extLst>
                    <a:ext uri="{9D8B030D-6E8A-4147-A177-3AD203B41FA5}">
                      <a16:colId xmlns:a16="http://schemas.microsoft.com/office/drawing/2014/main" val="3519984287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1948571352"/>
                    </a:ext>
                  </a:extLst>
                </a:gridCol>
                <a:gridCol w="1596549">
                  <a:extLst>
                    <a:ext uri="{9D8B030D-6E8A-4147-A177-3AD203B41FA5}">
                      <a16:colId xmlns:a16="http://schemas.microsoft.com/office/drawing/2014/main" val="350077663"/>
                    </a:ext>
                  </a:extLst>
                </a:gridCol>
                <a:gridCol w="1201517">
                  <a:extLst>
                    <a:ext uri="{9D8B030D-6E8A-4147-A177-3AD203B41FA5}">
                      <a16:colId xmlns:a16="http://schemas.microsoft.com/office/drawing/2014/main" val="2928723637"/>
                    </a:ext>
                  </a:extLst>
                </a:gridCol>
              </a:tblGrid>
              <a:tr h="609884">
                <a:tc gridSpan="5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Demographics</a:t>
                      </a:r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419348"/>
                  </a:ext>
                </a:extLst>
              </a:tr>
              <a:tr h="781031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children 0-3 </a:t>
                      </a:r>
                      <a:r>
                        <a:rPr lang="en-US" sz="1200" b="1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mnths</a:t>
                      </a:r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Y-1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#of children </a:t>
                      </a:r>
                    </a:p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0-3 </a:t>
                      </a:r>
                      <a:r>
                        <a:rPr lang="en-US" sz="1200" b="1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mnths</a:t>
                      </a:r>
                      <a:endParaRPr lang="en-US" sz="1200" b="1" noProof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Y-2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children </a:t>
                      </a:r>
                    </a:p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11-12 </a:t>
                      </a:r>
                      <a:r>
                        <a:rPr lang="en-US" sz="1200" b="1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yrs</a:t>
                      </a:r>
                      <a:endParaRPr lang="en-US" sz="1200" b="1" noProof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Y-1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children 11-12 </a:t>
                      </a:r>
                      <a:r>
                        <a:rPr lang="en-US" sz="1200" b="1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yrs</a:t>
                      </a:r>
                      <a:endParaRPr lang="en-US" sz="1200" b="1" noProof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2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Y-2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71162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663980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7492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653442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475082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35346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072649"/>
                  </a:ext>
                </a:extLst>
              </a:tr>
              <a:tr h="273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616426"/>
                  </a:ext>
                </a:extLst>
              </a:tr>
              <a:tr h="3275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57461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C04EC22-6803-4F6E-83B5-6D0CF4A33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483435"/>
              </p:ext>
            </p:extLst>
          </p:nvPr>
        </p:nvGraphicFramePr>
        <p:xfrm>
          <a:off x="10527426" y="1463058"/>
          <a:ext cx="1201517" cy="391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1517">
                  <a:extLst>
                    <a:ext uri="{9D8B030D-6E8A-4147-A177-3AD203B41FA5}">
                      <a16:colId xmlns:a16="http://schemas.microsoft.com/office/drawing/2014/main" val="3144111790"/>
                    </a:ext>
                  </a:extLst>
                </a:gridCol>
              </a:tblGrid>
              <a:tr h="63880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720874"/>
                  </a:ext>
                </a:extLst>
              </a:tr>
              <a:tr h="779475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quantity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005993"/>
                  </a:ext>
                </a:extLst>
              </a:tr>
              <a:tr h="3041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380021"/>
                  </a:ext>
                </a:extLst>
              </a:tr>
              <a:tr h="3041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23 500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824"/>
                  </a:ext>
                </a:extLst>
              </a:tr>
              <a:tr h="3041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24 500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00294"/>
                  </a:ext>
                </a:extLst>
              </a:tr>
              <a:tr h="3041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25 500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774758"/>
                  </a:ext>
                </a:extLst>
              </a:tr>
              <a:tr h="3041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24 000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963344"/>
                  </a:ext>
                </a:extLst>
              </a:tr>
              <a:tr h="3041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06423"/>
                  </a:ext>
                </a:extLst>
              </a:tr>
              <a:tr h="3041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26 000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509981"/>
                  </a:ext>
                </a:extLst>
              </a:tr>
              <a:tr h="33461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322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64B0F30-D589-4E61-AE49-4FEADFCE9FC0}"/>
              </a:ext>
            </a:extLst>
          </p:cNvPr>
          <p:cNvSpPr txBox="1"/>
          <p:nvPr/>
        </p:nvSpPr>
        <p:spPr>
          <a:xfrm>
            <a:off x="339698" y="5420629"/>
            <a:ext cx="11682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Clarifications: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Values displayed in this tables need to be processed before inputting them in the model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Depicted values represent aggregated data from previous seasons, not full years’ data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Demographics features presented above are for a generic case. For a specific SKU ONLY certain age ranges will apply, since a specific SKU by definition will suit to certain ages</a:t>
            </a:r>
          </a:p>
        </p:txBody>
      </p:sp>
    </p:spTree>
    <p:extLst>
      <p:ext uri="{BB962C8B-B14F-4D97-AF65-F5344CB8AC3E}">
        <p14:creationId xmlns:p14="http://schemas.microsoft.com/office/powerpoint/2010/main" val="3998917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66912C1F-DAEE-794F-A672-79803E6FFAF8}"/>
              </a:ext>
            </a:extLst>
          </p:cNvPr>
          <p:cNvSpPr/>
          <p:nvPr/>
        </p:nvSpPr>
        <p:spPr>
          <a:xfrm>
            <a:off x="9139045" y="5068536"/>
            <a:ext cx="2781993" cy="967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 will implement our solution in less then 8 mo. with skill sets comprising Data Engineering &amp; Science and Business Translator capabilities for less than 600k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proposal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9010A-F13B-204C-9A2F-5C6845A876B7}"/>
              </a:ext>
            </a:extLst>
          </p:cNvPr>
          <p:cNvSpPr txBox="1"/>
          <p:nvPr/>
        </p:nvSpPr>
        <p:spPr>
          <a:xfrm>
            <a:off x="2525648" y="1300938"/>
            <a:ext cx="25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Resource requirements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AA6FC8-832B-EC4B-8ADE-C61FBDA6C96E}"/>
              </a:ext>
            </a:extLst>
          </p:cNvPr>
          <p:cNvCxnSpPr>
            <a:cxnSpLocks/>
          </p:cNvCxnSpPr>
          <p:nvPr/>
        </p:nvCxnSpPr>
        <p:spPr>
          <a:xfrm>
            <a:off x="2525648" y="1578713"/>
            <a:ext cx="254399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454BD71-F923-714E-9681-BCCDF5B1378A}"/>
              </a:ext>
            </a:extLst>
          </p:cNvPr>
          <p:cNvGraphicFramePr>
            <a:graphicFrameLocks noGrp="1"/>
          </p:cNvGraphicFramePr>
          <p:nvPr/>
        </p:nvGraphicFramePr>
        <p:xfrm>
          <a:off x="2525648" y="1987879"/>
          <a:ext cx="2544000" cy="41452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8000">
                  <a:extLst>
                    <a:ext uri="{9D8B030D-6E8A-4147-A177-3AD203B41FA5}">
                      <a16:colId xmlns:a16="http://schemas.microsoft.com/office/drawing/2014/main" val="1769472252"/>
                    </a:ext>
                  </a:extLst>
                </a:gridCol>
                <a:gridCol w="848000">
                  <a:extLst>
                    <a:ext uri="{9D8B030D-6E8A-4147-A177-3AD203B41FA5}">
                      <a16:colId xmlns:a16="http://schemas.microsoft.com/office/drawing/2014/main" val="1359199572"/>
                    </a:ext>
                  </a:extLst>
                </a:gridCol>
                <a:gridCol w="848000">
                  <a:extLst>
                    <a:ext uri="{9D8B030D-6E8A-4147-A177-3AD203B41FA5}">
                      <a16:colId xmlns:a16="http://schemas.microsoft.com/office/drawing/2014/main" val="2329546012"/>
                    </a:ext>
                  </a:extLst>
                </a:gridCol>
              </a:tblGrid>
              <a:tr h="6577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22232"/>
                  </a:ext>
                </a:extLst>
              </a:tr>
              <a:tr h="6773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81921"/>
                  </a:ext>
                </a:extLst>
              </a:tr>
              <a:tr h="7025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240754"/>
                  </a:ext>
                </a:extLst>
              </a:tr>
              <a:tr h="6913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644642"/>
                  </a:ext>
                </a:extLst>
              </a:tr>
              <a:tr h="7399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57220"/>
                  </a:ext>
                </a:extLst>
              </a:tr>
              <a:tr h="676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89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A3AD3F4-F88A-9843-A93D-A898237073D5}"/>
              </a:ext>
            </a:extLst>
          </p:cNvPr>
          <p:cNvSpPr txBox="1"/>
          <p:nvPr/>
        </p:nvSpPr>
        <p:spPr>
          <a:xfrm>
            <a:off x="2533407" y="1612736"/>
            <a:ext cx="81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Data engineer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0D89E-3AFE-3542-AEF2-BC95CDFCD270}"/>
              </a:ext>
            </a:extLst>
          </p:cNvPr>
          <p:cNvSpPr txBox="1"/>
          <p:nvPr/>
        </p:nvSpPr>
        <p:spPr>
          <a:xfrm>
            <a:off x="3392348" y="1612736"/>
            <a:ext cx="81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30B7FC-1811-9441-ADB5-86003E0D4EE0}"/>
              </a:ext>
            </a:extLst>
          </p:cNvPr>
          <p:cNvSpPr txBox="1"/>
          <p:nvPr/>
        </p:nvSpPr>
        <p:spPr>
          <a:xfrm>
            <a:off x="4228987" y="1612736"/>
            <a:ext cx="81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Business Translator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4E8AEA6-9E76-BD45-88D4-F9C1CD84C671}"/>
              </a:ext>
            </a:extLst>
          </p:cNvPr>
          <p:cNvGrpSpPr/>
          <p:nvPr/>
        </p:nvGrpSpPr>
        <p:grpSpPr>
          <a:xfrm>
            <a:off x="5183035" y="1300938"/>
            <a:ext cx="3749092" cy="307777"/>
            <a:chOff x="5183035" y="1300938"/>
            <a:chExt cx="3749092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BDAFF5-069F-044C-BEF2-983DDDF7F2BF}"/>
                </a:ext>
              </a:extLst>
            </p:cNvPr>
            <p:cNvSpPr txBox="1"/>
            <p:nvPr/>
          </p:nvSpPr>
          <p:spPr>
            <a:xfrm>
              <a:off x="5183035" y="1300938"/>
              <a:ext cx="2806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Commercial Proposal (k EUR)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DA8BC72-53FF-AC44-AFB6-0F48C5B4A49E}"/>
                </a:ext>
              </a:extLst>
            </p:cNvPr>
            <p:cNvCxnSpPr>
              <a:cxnSpLocks/>
            </p:cNvCxnSpPr>
            <p:nvPr/>
          </p:nvCxnSpPr>
          <p:spPr>
            <a:xfrm>
              <a:off x="5281718" y="1578712"/>
              <a:ext cx="365040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D28260-2099-804E-B01A-58DD4CFCCCD3}"/>
              </a:ext>
            </a:extLst>
          </p:cNvPr>
          <p:cNvGrpSpPr/>
          <p:nvPr/>
        </p:nvGrpSpPr>
        <p:grpSpPr>
          <a:xfrm>
            <a:off x="9691465" y="2549063"/>
            <a:ext cx="1765311" cy="246221"/>
            <a:chOff x="5417105" y="2144937"/>
            <a:chExt cx="1765311" cy="2462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294356-0725-2740-B76F-9F4CBCB5C70D}"/>
                </a:ext>
              </a:extLst>
            </p:cNvPr>
            <p:cNvSpPr/>
            <p:nvPr/>
          </p:nvSpPr>
          <p:spPr>
            <a:xfrm>
              <a:off x="5417105" y="2213400"/>
              <a:ext cx="233162" cy="1557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9DF29B-312F-E547-BD0B-D782174CF9ED}"/>
                </a:ext>
              </a:extLst>
            </p:cNvPr>
            <p:cNvSpPr txBox="1"/>
            <p:nvPr/>
          </p:nvSpPr>
          <p:spPr>
            <a:xfrm>
              <a:off x="5680548" y="2144937"/>
              <a:ext cx="6979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High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7DC4-5386-3340-B4B4-CFBA13D7C166}"/>
                </a:ext>
              </a:extLst>
            </p:cNvPr>
            <p:cNvSpPr/>
            <p:nvPr/>
          </p:nvSpPr>
          <p:spPr>
            <a:xfrm>
              <a:off x="6209174" y="2144937"/>
              <a:ext cx="9732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2-3 FTE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CB44C54-50EB-F049-9B2C-975BFB76DA84}"/>
              </a:ext>
            </a:extLst>
          </p:cNvPr>
          <p:cNvGrpSpPr/>
          <p:nvPr/>
        </p:nvGrpSpPr>
        <p:grpSpPr>
          <a:xfrm>
            <a:off x="9691469" y="2166587"/>
            <a:ext cx="1765307" cy="246221"/>
            <a:chOff x="5417105" y="2981330"/>
            <a:chExt cx="1765307" cy="2462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99F266-F3CB-6946-AE8A-9D5D1324FEF9}"/>
                </a:ext>
              </a:extLst>
            </p:cNvPr>
            <p:cNvSpPr/>
            <p:nvPr/>
          </p:nvSpPr>
          <p:spPr>
            <a:xfrm>
              <a:off x="5417105" y="3026590"/>
              <a:ext cx="233162" cy="155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FA6F57-BC33-274C-AA7F-E5699BAA65D1}"/>
                </a:ext>
              </a:extLst>
            </p:cNvPr>
            <p:cNvSpPr txBox="1"/>
            <p:nvPr/>
          </p:nvSpPr>
          <p:spPr>
            <a:xfrm>
              <a:off x="5680549" y="2981330"/>
              <a:ext cx="498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Mid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7C7F46-6CDC-CB4F-8367-59D11B373BF9}"/>
                </a:ext>
              </a:extLst>
            </p:cNvPr>
            <p:cNvSpPr/>
            <p:nvPr/>
          </p:nvSpPr>
          <p:spPr>
            <a:xfrm>
              <a:off x="6209170" y="2981330"/>
              <a:ext cx="9732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1-2 FTE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B56CB4-51F6-6846-9CA8-FA87F60273F3}"/>
              </a:ext>
            </a:extLst>
          </p:cNvPr>
          <p:cNvGrpSpPr/>
          <p:nvPr/>
        </p:nvGrpSpPr>
        <p:grpSpPr>
          <a:xfrm>
            <a:off x="9691469" y="1784110"/>
            <a:ext cx="1765307" cy="246221"/>
            <a:chOff x="5417105" y="3800293"/>
            <a:chExt cx="1765307" cy="2462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CB4611-11DC-384B-A2A5-9EC105D4FAD6}"/>
                </a:ext>
              </a:extLst>
            </p:cNvPr>
            <p:cNvSpPr/>
            <p:nvPr/>
          </p:nvSpPr>
          <p:spPr>
            <a:xfrm>
              <a:off x="5417105" y="3839780"/>
              <a:ext cx="233162" cy="1557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31BD8C-C6A6-AC4B-9C25-12BC91DB917C}"/>
                </a:ext>
              </a:extLst>
            </p:cNvPr>
            <p:cNvSpPr txBox="1"/>
            <p:nvPr/>
          </p:nvSpPr>
          <p:spPr>
            <a:xfrm>
              <a:off x="5680547" y="3800293"/>
              <a:ext cx="697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Low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A2B412-223A-234C-BC06-7937589CA9D2}"/>
                </a:ext>
              </a:extLst>
            </p:cNvPr>
            <p:cNvSpPr/>
            <p:nvPr/>
          </p:nvSpPr>
          <p:spPr>
            <a:xfrm>
              <a:off x="6209170" y="3800293"/>
              <a:ext cx="9732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0-1 FTE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BA047C1-77CC-3E42-9F8E-96BCFA42B17E}"/>
              </a:ext>
            </a:extLst>
          </p:cNvPr>
          <p:cNvSpPr/>
          <p:nvPr/>
        </p:nvSpPr>
        <p:spPr>
          <a:xfrm>
            <a:off x="215898" y="1982355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AA2F9-524F-054E-B37D-F148596DA7E3}"/>
              </a:ext>
            </a:extLst>
          </p:cNvPr>
          <p:cNvSpPr/>
          <p:nvPr/>
        </p:nvSpPr>
        <p:spPr>
          <a:xfrm>
            <a:off x="215898" y="2671208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C067CA-1639-A440-BB06-2EBF398BC883}"/>
              </a:ext>
            </a:extLst>
          </p:cNvPr>
          <p:cNvSpPr/>
          <p:nvPr/>
        </p:nvSpPr>
        <p:spPr>
          <a:xfrm>
            <a:off x="215898" y="3360061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C4310B-0620-0D40-80FC-98E461459C14}"/>
              </a:ext>
            </a:extLst>
          </p:cNvPr>
          <p:cNvSpPr/>
          <p:nvPr/>
        </p:nvSpPr>
        <p:spPr>
          <a:xfrm>
            <a:off x="215898" y="4737767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AC3538E-3E00-A04D-A6FE-1BEF361D446C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534987" y="1993988"/>
            <a:ext cx="1741488" cy="61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Status quo &amp;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stakeholder analysis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7CD93EB-DA1D-DC43-A498-F345AA3DF682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534987" y="2697480"/>
            <a:ext cx="1352798" cy="61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Data collection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&amp; consolidation</a:t>
            </a:r>
            <a:endParaRPr lang="en-GB" sz="1000" dirty="0">
              <a:sym typeface="+mn-lt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720E865-C3E1-D444-A8E8-CEE2F90812FF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534987" y="5495589"/>
            <a:ext cx="658813" cy="548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Roll out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7D761A1-5BCA-A44D-B078-BDACAE4F202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534987" y="4082162"/>
            <a:ext cx="719138" cy="60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Pilot run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89392A3-A8C0-9D41-9282-2AB3D5459CB4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534987" y="3400972"/>
            <a:ext cx="1357313" cy="61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Model design &amp;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setup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6D844D47-3126-9844-8AD6-330D12140D2C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534987" y="4792096"/>
            <a:ext cx="1122363" cy="61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Evaluation &amp;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adjustments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08839B-C6DB-5E4F-A20B-F77B9CBA5893}"/>
              </a:ext>
            </a:extLst>
          </p:cNvPr>
          <p:cNvSpPr/>
          <p:nvPr/>
        </p:nvSpPr>
        <p:spPr>
          <a:xfrm>
            <a:off x="215898" y="4048914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4169DB-833A-3D48-A04D-365CEE39C881}"/>
              </a:ext>
            </a:extLst>
          </p:cNvPr>
          <p:cNvSpPr/>
          <p:nvPr/>
        </p:nvSpPr>
        <p:spPr>
          <a:xfrm>
            <a:off x="215898" y="5426618"/>
            <a:ext cx="216000" cy="626400"/>
          </a:xfrm>
          <a:prstGeom prst="rect">
            <a:avLst/>
          </a:prstGeom>
          <a:solidFill>
            <a:srgbClr val="4C6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285E6ED-49A5-F84F-B549-DC403D4D6B4E}"/>
              </a:ext>
            </a:extLst>
          </p:cNvPr>
          <p:cNvSpPr/>
          <p:nvPr/>
        </p:nvSpPr>
        <p:spPr>
          <a:xfrm>
            <a:off x="9139045" y="1222685"/>
            <a:ext cx="2781993" cy="36750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678D0E-E301-6542-A45F-263FAF4C4BA9}"/>
              </a:ext>
            </a:extLst>
          </p:cNvPr>
          <p:cNvGrpSpPr/>
          <p:nvPr/>
        </p:nvGrpSpPr>
        <p:grpSpPr>
          <a:xfrm>
            <a:off x="9208700" y="1310834"/>
            <a:ext cx="2642681" cy="307777"/>
            <a:chOff x="5183036" y="1300938"/>
            <a:chExt cx="2642681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E4DAA8-AB3E-AE47-B1E6-0815A87DF77F}"/>
                </a:ext>
              </a:extLst>
            </p:cNvPr>
            <p:cNvSpPr txBox="1"/>
            <p:nvPr/>
          </p:nvSpPr>
          <p:spPr>
            <a:xfrm>
              <a:off x="5183036" y="1300938"/>
              <a:ext cx="1435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Workload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B7A7CC-B470-094F-A967-A62ACC6BF7FC}"/>
                </a:ext>
              </a:extLst>
            </p:cNvPr>
            <p:cNvCxnSpPr>
              <a:cxnSpLocks/>
            </p:cNvCxnSpPr>
            <p:nvPr/>
          </p:nvCxnSpPr>
          <p:spPr>
            <a:xfrm>
              <a:off x="5281718" y="1578712"/>
              <a:ext cx="254399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7EFCDC8-5006-0B44-8784-DE0CA1A003DE}"/>
              </a:ext>
            </a:extLst>
          </p:cNvPr>
          <p:cNvGrpSpPr/>
          <p:nvPr/>
        </p:nvGrpSpPr>
        <p:grpSpPr>
          <a:xfrm>
            <a:off x="9208700" y="3004125"/>
            <a:ext cx="2642681" cy="307777"/>
            <a:chOff x="5183036" y="1300938"/>
            <a:chExt cx="2642681" cy="30777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10FB1B-9D50-3442-8A1A-EC06CBFC632E}"/>
                </a:ext>
              </a:extLst>
            </p:cNvPr>
            <p:cNvSpPr txBox="1"/>
            <p:nvPr/>
          </p:nvSpPr>
          <p:spPr>
            <a:xfrm>
              <a:off x="5183036" y="1300938"/>
              <a:ext cx="1435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Rates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5A36944-1572-5C4F-AF63-5D6195A6A66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718" y="1578712"/>
              <a:ext cx="254399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FE40644-1922-274E-828D-705F5B29C69E}"/>
              </a:ext>
            </a:extLst>
          </p:cNvPr>
          <p:cNvSpPr txBox="1"/>
          <p:nvPr/>
        </p:nvSpPr>
        <p:spPr>
          <a:xfrm>
            <a:off x="9666352" y="3442281"/>
            <a:ext cx="84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Data Engineer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7C9D06-C562-F148-B209-2A86834C1D7A}"/>
              </a:ext>
            </a:extLst>
          </p:cNvPr>
          <p:cNvSpPr/>
          <p:nvPr/>
        </p:nvSpPr>
        <p:spPr>
          <a:xfrm>
            <a:off x="10535554" y="3509187"/>
            <a:ext cx="973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 EUR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3F426CF-CA6F-EB44-BB9A-7C3CF8EF152B}"/>
              </a:ext>
            </a:extLst>
          </p:cNvPr>
          <p:cNvSpPr txBox="1"/>
          <p:nvPr/>
        </p:nvSpPr>
        <p:spPr>
          <a:xfrm>
            <a:off x="9666352" y="3881571"/>
            <a:ext cx="84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Data  Scientist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E32024-80F3-7649-A133-4F50FC5819B5}"/>
              </a:ext>
            </a:extLst>
          </p:cNvPr>
          <p:cNvSpPr/>
          <p:nvPr/>
        </p:nvSpPr>
        <p:spPr>
          <a:xfrm>
            <a:off x="10535554" y="3948477"/>
            <a:ext cx="973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4000 EUR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9A142D1-5F32-FF45-B4E9-F96DDFABC767}"/>
              </a:ext>
            </a:extLst>
          </p:cNvPr>
          <p:cNvSpPr txBox="1"/>
          <p:nvPr/>
        </p:nvSpPr>
        <p:spPr>
          <a:xfrm>
            <a:off x="9666352" y="4335652"/>
            <a:ext cx="84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Business Translator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CACEE5-5B9A-8D43-93C4-0DC5CB31B805}"/>
              </a:ext>
            </a:extLst>
          </p:cNvPr>
          <p:cNvSpPr/>
          <p:nvPr/>
        </p:nvSpPr>
        <p:spPr>
          <a:xfrm>
            <a:off x="10535554" y="4402558"/>
            <a:ext cx="973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3000 EUR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970EE5-BA4A-6F47-A672-AA6F1B311957}"/>
              </a:ext>
            </a:extLst>
          </p:cNvPr>
          <p:cNvSpPr txBox="1"/>
          <p:nvPr/>
        </p:nvSpPr>
        <p:spPr>
          <a:xfrm>
            <a:off x="5320511" y="1608715"/>
            <a:ext cx="81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Data engineer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8085F5-BC62-5344-8AE2-9C7A95DC2109}"/>
              </a:ext>
            </a:extLst>
          </p:cNvPr>
          <p:cNvSpPr txBox="1"/>
          <p:nvPr/>
        </p:nvSpPr>
        <p:spPr>
          <a:xfrm>
            <a:off x="6179452" y="1608715"/>
            <a:ext cx="81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813619-6A15-1647-B39D-3A8A73A3690E}"/>
              </a:ext>
            </a:extLst>
          </p:cNvPr>
          <p:cNvSpPr txBox="1"/>
          <p:nvPr/>
        </p:nvSpPr>
        <p:spPr>
          <a:xfrm>
            <a:off x="7016091" y="1608715"/>
            <a:ext cx="81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Business Translator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801C2927-8E39-EE4B-833D-67EDD7AB75FB}"/>
              </a:ext>
            </a:extLst>
          </p:cNvPr>
          <p:cNvGraphicFramePr>
            <a:graphicFrameLocks noGrp="1"/>
          </p:cNvGraphicFramePr>
          <p:nvPr/>
        </p:nvGraphicFramePr>
        <p:xfrm>
          <a:off x="5321671" y="1993988"/>
          <a:ext cx="3610456" cy="41452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614">
                  <a:extLst>
                    <a:ext uri="{9D8B030D-6E8A-4147-A177-3AD203B41FA5}">
                      <a16:colId xmlns:a16="http://schemas.microsoft.com/office/drawing/2014/main" val="1769472252"/>
                    </a:ext>
                  </a:extLst>
                </a:gridCol>
                <a:gridCol w="902614">
                  <a:extLst>
                    <a:ext uri="{9D8B030D-6E8A-4147-A177-3AD203B41FA5}">
                      <a16:colId xmlns:a16="http://schemas.microsoft.com/office/drawing/2014/main" val="1359199572"/>
                    </a:ext>
                  </a:extLst>
                </a:gridCol>
                <a:gridCol w="902614">
                  <a:extLst>
                    <a:ext uri="{9D8B030D-6E8A-4147-A177-3AD203B41FA5}">
                      <a16:colId xmlns:a16="http://schemas.microsoft.com/office/drawing/2014/main" val="2329546012"/>
                    </a:ext>
                  </a:extLst>
                </a:gridCol>
                <a:gridCol w="902614">
                  <a:extLst>
                    <a:ext uri="{9D8B030D-6E8A-4147-A177-3AD203B41FA5}">
                      <a16:colId xmlns:a16="http://schemas.microsoft.com/office/drawing/2014/main" val="3543548666"/>
                    </a:ext>
                  </a:extLst>
                </a:gridCol>
              </a:tblGrid>
              <a:tr h="657785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22232"/>
                  </a:ext>
                </a:extLst>
              </a:tr>
              <a:tr h="677399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81921"/>
                  </a:ext>
                </a:extLst>
              </a:tr>
              <a:tr h="702527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4.5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37.5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240754"/>
                  </a:ext>
                </a:extLst>
              </a:tr>
              <a:tr h="691376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644642"/>
                  </a:ext>
                </a:extLst>
              </a:tr>
              <a:tr h="739995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22.5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67.5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57220"/>
                  </a:ext>
                </a:extLst>
              </a:tr>
              <a:tr h="676210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1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205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8970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1A0F6EF-9855-7244-ADE1-2BE9B6999598}"/>
              </a:ext>
            </a:extLst>
          </p:cNvPr>
          <p:cNvSpPr txBox="1"/>
          <p:nvPr/>
        </p:nvSpPr>
        <p:spPr>
          <a:xfrm>
            <a:off x="8100657" y="1705116"/>
            <a:ext cx="810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BAD1A7CA-9816-4C4F-AFC1-EDE06AC84D70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1887785" y="2056871"/>
            <a:ext cx="602862" cy="179086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weeks</a:t>
            </a:r>
            <a:endParaRPr lang="en-GB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AAAEAC53-AE56-7841-A852-E522CBA9D43C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887785" y="2744794"/>
            <a:ext cx="602862" cy="179086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weeks</a:t>
            </a:r>
            <a:endParaRPr lang="en-GB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6CEB8866-2308-624C-B539-FEA4C808E6A0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887785" y="4120640"/>
            <a:ext cx="602862" cy="179086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weeks</a:t>
            </a:r>
            <a:endParaRPr lang="en-GB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AB582856-6716-134B-B18A-FC7CBA03AAB4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887785" y="4808563"/>
            <a:ext cx="602862" cy="179086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weeks</a:t>
            </a:r>
            <a:endParaRPr lang="en-GB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B02AE62A-7C5D-4342-B0F0-5166BCCCE91F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1887785" y="5496484"/>
            <a:ext cx="602862" cy="179086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weeks</a:t>
            </a:r>
            <a:endParaRPr lang="en-GB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AAFE1B54-18CB-3E41-92BC-84530AB89A4F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887785" y="3432717"/>
            <a:ext cx="602862" cy="179086"/>
          </a:xfrm>
          <a:prstGeom prst="homePlate">
            <a:avLst>
              <a:gd name="adj" fmla="val 18045"/>
            </a:avLst>
          </a:prstGeom>
          <a:solidFill>
            <a:srgbClr val="4C6C9C"/>
          </a:solidFill>
          <a:ln w="9525">
            <a:noFill/>
          </a:ln>
        </p:spPr>
        <p:txBody>
          <a:bodyPr vert="horz" wrap="none" lIns="0" tIns="45720" rIns="36513" bIns="4572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weeks</a:t>
            </a:r>
            <a:endParaRPr lang="en-GB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C2DE61A-4C51-7547-A991-F75D13CFAEDF}"/>
              </a:ext>
            </a:extLst>
          </p:cNvPr>
          <p:cNvGrpSpPr/>
          <p:nvPr/>
        </p:nvGrpSpPr>
        <p:grpSpPr>
          <a:xfrm>
            <a:off x="9131914" y="5175508"/>
            <a:ext cx="2642682" cy="307777"/>
            <a:chOff x="5183035" y="1300938"/>
            <a:chExt cx="2642682" cy="3077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6A8F4DE-5E36-1344-A895-BECF38098EE0}"/>
                </a:ext>
              </a:extLst>
            </p:cNvPr>
            <p:cNvSpPr txBox="1"/>
            <p:nvPr/>
          </p:nvSpPr>
          <p:spPr>
            <a:xfrm>
              <a:off x="5183035" y="1300938"/>
              <a:ext cx="190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TOTAL (k EUR)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7B9286A-0CE7-6648-B39B-4B28C583CC66}"/>
                </a:ext>
              </a:extLst>
            </p:cNvPr>
            <p:cNvCxnSpPr>
              <a:cxnSpLocks/>
            </p:cNvCxnSpPr>
            <p:nvPr/>
          </p:nvCxnSpPr>
          <p:spPr>
            <a:xfrm>
              <a:off x="5281718" y="1578712"/>
              <a:ext cx="254399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4BA483E8-478F-9942-AA72-7F9FFC64F36C}"/>
              </a:ext>
            </a:extLst>
          </p:cNvPr>
          <p:cNvSpPr/>
          <p:nvPr/>
        </p:nvSpPr>
        <p:spPr>
          <a:xfrm>
            <a:off x="10893302" y="5611515"/>
            <a:ext cx="737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u="sng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558.000</a:t>
            </a:r>
            <a:endParaRPr lang="en-US" sz="1200" u="sng" dirty="0">
              <a:solidFill>
                <a:sysClr val="windowText" lastClr="00000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97B375-4479-6C49-BA18-A97364571E57}"/>
              </a:ext>
            </a:extLst>
          </p:cNvPr>
          <p:cNvSpPr/>
          <p:nvPr/>
        </p:nvSpPr>
        <p:spPr>
          <a:xfrm>
            <a:off x="9286683" y="5611515"/>
            <a:ext cx="1616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Full-fledged project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53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Academic resources as well as operational experts are constantly discussing how to optimize supply chains in the fashion industry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(1/2)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F3A529-BCB5-874C-99AF-DC7CEBA0B805}"/>
              </a:ext>
            </a:extLst>
          </p:cNvPr>
          <p:cNvSpPr txBox="1"/>
          <p:nvPr/>
        </p:nvSpPr>
        <p:spPr>
          <a:xfrm>
            <a:off x="210464" y="3782772"/>
            <a:ext cx="1014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DSV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(2019, May 17).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Global Transport and Logistics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Retrieved from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http://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www.es.dsv.com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transporte-mercancias-ferrocarril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importacion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exportacion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-china/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tiempos-transito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A77A90-3EB0-974A-B834-E3BFC9D54E6E}"/>
              </a:ext>
            </a:extLst>
          </p:cNvPr>
          <p:cNvSpPr/>
          <p:nvPr/>
        </p:nvSpPr>
        <p:spPr>
          <a:xfrm>
            <a:off x="210464" y="1563831"/>
            <a:ext cx="11853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Berg, A.;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Heyn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M.;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Rölkens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F.; Simon, P.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(2019, May 23).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Faster fashion: How to shorten the apparel calendar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Retrieved from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https://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www.mckinsey.com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/industries/retail/our-insights/faster-fashion-how-to-shorten-the-apparel-calendar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42191-53D0-EB4E-8475-CDFE19305997}"/>
              </a:ext>
            </a:extLst>
          </p:cNvPr>
          <p:cNvSpPr txBox="1"/>
          <p:nvPr/>
        </p:nvSpPr>
        <p:spPr>
          <a:xfrm>
            <a:off x="210464" y="2221404"/>
            <a:ext cx="9841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Choi, T. M.; Hui, C. L.; Yong, Y.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(2014). 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Intelligent fashion forecasting systems : models and applications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Heidelberg New York: Springer.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0F14AD-2D33-A84B-B7D5-8F6B7AA00FD4}"/>
              </a:ext>
            </a:extLst>
          </p:cNvPr>
          <p:cNvSpPr/>
          <p:nvPr/>
        </p:nvSpPr>
        <p:spPr>
          <a:xfrm>
            <a:off x="210464" y="2878977"/>
            <a:ext cx="11697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Digital Supply Networks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(2019, May23).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D!gitalist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Magazine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Retrieved from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https://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www.digitalistmag.com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/digital-supply-networks/2016/03/30/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zaras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-agile-supply-chain-is-source-of-competitive-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advantage-04083335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8B614-15FF-564F-B956-52762CACB066}"/>
              </a:ext>
            </a:extLst>
          </p:cNvPr>
          <p:cNvSpPr txBox="1"/>
          <p:nvPr/>
        </p:nvSpPr>
        <p:spPr>
          <a:xfrm>
            <a:off x="210464" y="4440345"/>
            <a:ext cx="935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Freightos.com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(2019, May 15).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Freight Shipping and Transit Calculator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Retrieved from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https://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www.freightos.com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/freight-resources/transit-time-calculator-for-international-freight-free</a:t>
            </a:r>
            <a:r>
              <a:rPr lang="en-US" sz="1600" dirty="0"/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4A5C0-585C-4A4E-A019-25EF3FC85D9E}"/>
              </a:ext>
            </a:extLst>
          </p:cNvPr>
          <p:cNvSpPr txBox="1"/>
          <p:nvPr/>
        </p:nvSpPr>
        <p:spPr>
          <a:xfrm>
            <a:off x="210464" y="5097916"/>
            <a:ext cx="10166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Gorrepati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(2019, May 23).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D!gitalist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Magazine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Retrieved from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https://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www.digitalistmag.com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/digital-supply-networks/2016/03/30/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zaras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-agile-supply-chain-is-source-of-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competitive-advantage-04083335</a:t>
            </a:r>
          </a:p>
        </p:txBody>
      </p:sp>
    </p:spTree>
    <p:extLst>
      <p:ext uri="{BB962C8B-B14F-4D97-AF65-F5344CB8AC3E}">
        <p14:creationId xmlns:p14="http://schemas.microsoft.com/office/powerpoint/2010/main" val="282345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240275-427E-3F4E-AB33-F0257BB52E75}"/>
              </a:ext>
            </a:extLst>
          </p:cNvPr>
          <p:cNvGrpSpPr/>
          <p:nvPr/>
        </p:nvGrpSpPr>
        <p:grpSpPr>
          <a:xfrm>
            <a:off x="4940179" y="2596696"/>
            <a:ext cx="2875493" cy="2782542"/>
            <a:chOff x="4940179" y="2596696"/>
            <a:chExt cx="2875493" cy="278254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0A9F639-4952-C54C-8178-11A2722AE4A4}"/>
                </a:ext>
              </a:extLst>
            </p:cNvPr>
            <p:cNvCxnSpPr>
              <a:cxnSpLocks/>
            </p:cNvCxnSpPr>
            <p:nvPr/>
          </p:nvCxnSpPr>
          <p:spPr>
            <a:xfrm>
              <a:off x="4940179" y="2596696"/>
              <a:ext cx="287549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A4F0A84-CA35-0648-9DF3-D5BD614F9D08}"/>
                </a:ext>
              </a:extLst>
            </p:cNvPr>
            <p:cNvCxnSpPr>
              <a:cxnSpLocks/>
            </p:cNvCxnSpPr>
            <p:nvPr/>
          </p:nvCxnSpPr>
          <p:spPr>
            <a:xfrm>
              <a:off x="4940179" y="3597260"/>
              <a:ext cx="287549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A1B716B-2DEE-E741-A96B-0682E6771A81}"/>
                </a:ext>
              </a:extLst>
            </p:cNvPr>
            <p:cNvCxnSpPr>
              <a:cxnSpLocks/>
            </p:cNvCxnSpPr>
            <p:nvPr/>
          </p:nvCxnSpPr>
          <p:spPr>
            <a:xfrm>
              <a:off x="4940179" y="4609322"/>
              <a:ext cx="287549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35B41E-7865-6E4B-A74D-07A51E49A1C2}"/>
                </a:ext>
              </a:extLst>
            </p:cNvPr>
            <p:cNvCxnSpPr>
              <a:cxnSpLocks/>
            </p:cNvCxnSpPr>
            <p:nvPr/>
          </p:nvCxnSpPr>
          <p:spPr>
            <a:xfrm>
              <a:off x="4940179" y="5379238"/>
              <a:ext cx="287549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entagon 35">
            <a:extLst>
              <a:ext uri="{FF2B5EF4-FFF2-40B4-BE49-F238E27FC236}">
                <a16:creationId xmlns:a16="http://schemas.microsoft.com/office/drawing/2014/main" id="{59D235AA-D7FC-9547-A21A-B868CA328617}"/>
              </a:ext>
            </a:extLst>
          </p:cNvPr>
          <p:cNvSpPr/>
          <p:nvPr/>
        </p:nvSpPr>
        <p:spPr>
          <a:xfrm rot="5400000">
            <a:off x="3270787" y="3881657"/>
            <a:ext cx="3221409" cy="145419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3" y="83041"/>
            <a:ext cx="11771063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AFR active in kids fashion market with production facilities in CN, TR &amp; PT – increasing competition leading to significant price pressure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A7C596-E1DB-C14E-B6E9-BD42101D45EF}"/>
              </a:ext>
            </a:extLst>
          </p:cNvPr>
          <p:cNvCxnSpPr>
            <a:cxnSpLocks/>
          </p:cNvCxnSpPr>
          <p:nvPr/>
        </p:nvCxnSpPr>
        <p:spPr>
          <a:xfrm>
            <a:off x="4039346" y="1869895"/>
            <a:ext cx="0" cy="4212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58EFF-081B-6F40-B605-F3846AE288CC}"/>
              </a:ext>
            </a:extLst>
          </p:cNvPr>
          <p:cNvCxnSpPr>
            <a:cxnSpLocks/>
          </p:cNvCxnSpPr>
          <p:nvPr/>
        </p:nvCxnSpPr>
        <p:spPr>
          <a:xfrm>
            <a:off x="4178293" y="1869895"/>
            <a:ext cx="36901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19BDD2-7367-5F44-B04B-C3C5026531E5}"/>
              </a:ext>
            </a:extLst>
          </p:cNvPr>
          <p:cNvCxnSpPr>
            <a:cxnSpLocks/>
          </p:cNvCxnSpPr>
          <p:nvPr/>
        </p:nvCxnSpPr>
        <p:spPr>
          <a:xfrm>
            <a:off x="210464" y="1869895"/>
            <a:ext cx="382728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34DA90-C6A0-E74D-9179-F91D82523163}"/>
              </a:ext>
            </a:extLst>
          </p:cNvPr>
          <p:cNvCxnSpPr>
            <a:cxnSpLocks/>
          </p:cNvCxnSpPr>
          <p:nvPr/>
        </p:nvCxnSpPr>
        <p:spPr>
          <a:xfrm>
            <a:off x="8037659" y="1869895"/>
            <a:ext cx="382728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715514" y="1479229"/>
            <a:ext cx="314606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Client snapshot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818E4-A98E-7A4C-9269-47568276649D}"/>
              </a:ext>
            </a:extLst>
          </p:cNvPr>
          <p:cNvSpPr txBox="1"/>
          <p:nvPr/>
        </p:nvSpPr>
        <p:spPr>
          <a:xfrm>
            <a:off x="4578122" y="1479229"/>
            <a:ext cx="3139630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Operations overview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C10653-E65D-F341-9C20-D75036FDC0A1}"/>
              </a:ext>
            </a:extLst>
          </p:cNvPr>
          <p:cNvSpPr txBox="1"/>
          <p:nvPr/>
        </p:nvSpPr>
        <p:spPr>
          <a:xfrm>
            <a:off x="8567507" y="1479229"/>
            <a:ext cx="3139630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A36D29-CD90-B244-A500-C5011867519D}"/>
              </a:ext>
            </a:extLst>
          </p:cNvPr>
          <p:cNvCxnSpPr>
            <a:cxnSpLocks/>
          </p:cNvCxnSpPr>
          <p:nvPr/>
        </p:nvCxnSpPr>
        <p:spPr>
          <a:xfrm>
            <a:off x="8037659" y="1869895"/>
            <a:ext cx="0" cy="4212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Gears">
            <a:extLst>
              <a:ext uri="{FF2B5EF4-FFF2-40B4-BE49-F238E27FC236}">
                <a16:creationId xmlns:a16="http://schemas.microsoft.com/office/drawing/2014/main" id="{FA3B44F1-BB2D-A545-88D2-7096A0B8C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4237" y="1445441"/>
            <a:ext cx="426575" cy="426575"/>
          </a:xfrm>
          <a:prstGeom prst="rect">
            <a:avLst/>
          </a:prstGeom>
        </p:spPr>
      </p:pic>
      <p:pic>
        <p:nvPicPr>
          <p:cNvPr id="15" name="Graphic 14" descr="Connections">
            <a:extLst>
              <a:ext uri="{FF2B5EF4-FFF2-40B4-BE49-F238E27FC236}">
                <a16:creationId xmlns:a16="http://schemas.microsoft.com/office/drawing/2014/main" id="{4B188DDC-B724-B240-9643-8507BF4D4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8279" y="1432303"/>
            <a:ext cx="426575" cy="426575"/>
          </a:xfrm>
          <a:prstGeom prst="rect">
            <a:avLst/>
          </a:prstGeom>
        </p:spPr>
      </p:pic>
      <p:pic>
        <p:nvPicPr>
          <p:cNvPr id="29" name="Graphic 28" descr="Paint brush">
            <a:extLst>
              <a:ext uri="{FF2B5EF4-FFF2-40B4-BE49-F238E27FC236}">
                <a16:creationId xmlns:a16="http://schemas.microsoft.com/office/drawing/2014/main" id="{D933796C-87AB-374C-A0F6-FDE038D4EF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230" y="2596696"/>
            <a:ext cx="624548" cy="624548"/>
          </a:xfrm>
          <a:prstGeom prst="rect">
            <a:avLst/>
          </a:prstGeom>
        </p:spPr>
      </p:pic>
      <p:pic>
        <p:nvPicPr>
          <p:cNvPr id="31" name="Graphic 30" descr="Register">
            <a:extLst>
              <a:ext uri="{FF2B5EF4-FFF2-40B4-BE49-F238E27FC236}">
                <a16:creationId xmlns:a16="http://schemas.microsoft.com/office/drawing/2014/main" id="{B03912BA-B215-3146-9FBC-9FFE590EA4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1350" y="2596696"/>
            <a:ext cx="624548" cy="624548"/>
          </a:xfrm>
          <a:prstGeom prst="rect">
            <a:avLst/>
          </a:prstGeom>
        </p:spPr>
      </p:pic>
      <p:pic>
        <p:nvPicPr>
          <p:cNvPr id="33" name="Graphic 32" descr="Truck">
            <a:extLst>
              <a:ext uri="{FF2B5EF4-FFF2-40B4-BE49-F238E27FC236}">
                <a16:creationId xmlns:a16="http://schemas.microsoft.com/office/drawing/2014/main" id="{EA7D63C2-EF54-DD46-AD3B-56B98BC5ED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2790" y="2596696"/>
            <a:ext cx="624548" cy="6245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AF6CA03-8FF7-5041-9027-2997AE50EB4C}"/>
              </a:ext>
            </a:extLst>
          </p:cNvPr>
          <p:cNvSpPr txBox="1"/>
          <p:nvPr/>
        </p:nvSpPr>
        <p:spPr>
          <a:xfrm>
            <a:off x="395595" y="3271712"/>
            <a:ext cx="82845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918D8F-8DB6-E044-B490-2255F800E0AB}"/>
              </a:ext>
            </a:extLst>
          </p:cNvPr>
          <p:cNvSpPr txBox="1"/>
          <p:nvPr/>
        </p:nvSpPr>
        <p:spPr>
          <a:xfrm>
            <a:off x="1495443" y="3271712"/>
            <a:ext cx="133423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E6809F-1A21-674F-8080-8DC8CF21DED6}"/>
              </a:ext>
            </a:extLst>
          </p:cNvPr>
          <p:cNvSpPr txBox="1"/>
          <p:nvPr/>
        </p:nvSpPr>
        <p:spPr>
          <a:xfrm>
            <a:off x="3101070" y="3271712"/>
            <a:ext cx="622432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8C5E87-58CC-3B44-9C46-34560CC8B43F}"/>
              </a:ext>
            </a:extLst>
          </p:cNvPr>
          <p:cNvSpPr/>
          <p:nvPr/>
        </p:nvSpPr>
        <p:spPr>
          <a:xfrm>
            <a:off x="1063350" y="2085619"/>
            <a:ext cx="2121508" cy="58477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Chic-style kids fashion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BF82A1-231B-D246-A9DB-C5F035A6F452}"/>
              </a:ext>
            </a:extLst>
          </p:cNvPr>
          <p:cNvCxnSpPr>
            <a:cxnSpLocks/>
          </p:cNvCxnSpPr>
          <p:nvPr/>
        </p:nvCxnSpPr>
        <p:spPr>
          <a:xfrm>
            <a:off x="362396" y="3716859"/>
            <a:ext cx="34793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EB74263-BA26-0C4B-9A6C-432D500E8219}"/>
              </a:ext>
            </a:extLst>
          </p:cNvPr>
          <p:cNvSpPr/>
          <p:nvPr/>
        </p:nvSpPr>
        <p:spPr>
          <a:xfrm>
            <a:off x="200191" y="3887068"/>
            <a:ext cx="3703990" cy="203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 of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&gt;1000 different products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season – wide selection of products to specifically meet demands of each addressed age group </a:t>
            </a:r>
          </a:p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stores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Spain (ca. 70% of sales), multi-brand stores and online (ca. 30%)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</a:p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Historically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high-margin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currently bruised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sales stable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4D60C1-3E57-3B45-A86B-5FEC09BB4C78}"/>
              </a:ext>
            </a:extLst>
          </p:cNvPr>
          <p:cNvSpPr txBox="1"/>
          <p:nvPr/>
        </p:nvSpPr>
        <p:spPr>
          <a:xfrm>
            <a:off x="4287373" y="2818205"/>
            <a:ext cx="119431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Production (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outsourced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C7A944-24CB-9242-8A14-1F4E87B78485}"/>
              </a:ext>
            </a:extLst>
          </p:cNvPr>
          <p:cNvSpPr txBox="1"/>
          <p:nvPr/>
        </p:nvSpPr>
        <p:spPr>
          <a:xfrm>
            <a:off x="4287373" y="2039050"/>
            <a:ext cx="119431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6EC995-E128-EA40-AD11-9E2FF27CE392}"/>
              </a:ext>
            </a:extLst>
          </p:cNvPr>
          <p:cNvSpPr txBox="1"/>
          <p:nvPr/>
        </p:nvSpPr>
        <p:spPr>
          <a:xfrm>
            <a:off x="4287373" y="3812803"/>
            <a:ext cx="119431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Warehouse storage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5BAD26-F43D-544D-A96C-BDD01EA9E33F}"/>
              </a:ext>
            </a:extLst>
          </p:cNvPr>
          <p:cNvSpPr txBox="1"/>
          <p:nvPr/>
        </p:nvSpPr>
        <p:spPr>
          <a:xfrm>
            <a:off x="4287373" y="4807401"/>
            <a:ext cx="119431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23B78A-BC1C-E849-B7E5-E1BD4F248EB6}"/>
              </a:ext>
            </a:extLst>
          </p:cNvPr>
          <p:cNvSpPr txBox="1"/>
          <p:nvPr/>
        </p:nvSpPr>
        <p:spPr>
          <a:xfrm>
            <a:off x="4287373" y="5586556"/>
            <a:ext cx="119431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29D605-0031-A04C-B53F-8ADC982AE1DA}"/>
              </a:ext>
            </a:extLst>
          </p:cNvPr>
          <p:cNvSpPr/>
          <p:nvPr/>
        </p:nvSpPr>
        <p:spPr>
          <a:xfrm>
            <a:off x="5602319" y="2007065"/>
            <a:ext cx="2277151" cy="481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fashion design in Spain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57A290-C9F9-C34D-B36F-E053E693F701}"/>
              </a:ext>
            </a:extLst>
          </p:cNvPr>
          <p:cNvSpPr/>
          <p:nvPr/>
        </p:nvSpPr>
        <p:spPr>
          <a:xfrm>
            <a:off x="5602319" y="2797793"/>
            <a:ext cx="2435334" cy="72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facilities in CN, TR and PT with varying lead times / variable prod. costs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9224BC-22D1-7346-BEE4-B81990BE453C}"/>
              </a:ext>
            </a:extLst>
          </p:cNvPr>
          <p:cNvSpPr/>
          <p:nvPr/>
        </p:nvSpPr>
        <p:spPr>
          <a:xfrm>
            <a:off x="5602319" y="3809491"/>
            <a:ext cx="2277151" cy="72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storage of all produced items in ES before distribution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3AE9A4-F804-7E4E-80BB-23D91CD62D83}"/>
              </a:ext>
            </a:extLst>
          </p:cNvPr>
          <p:cNvSpPr/>
          <p:nvPr/>
        </p:nvSpPr>
        <p:spPr>
          <a:xfrm>
            <a:off x="5602319" y="4755087"/>
            <a:ext cx="2277151" cy="72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company distributes items to stores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6945F6-CF0B-B94C-A1F9-50D54F615A29}"/>
              </a:ext>
            </a:extLst>
          </p:cNvPr>
          <p:cNvSpPr/>
          <p:nvPr/>
        </p:nvSpPr>
        <p:spPr>
          <a:xfrm>
            <a:off x="5602319" y="5583688"/>
            <a:ext cx="2277151" cy="495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POS sale in 100 stores</a:t>
            </a:r>
            <a:endParaRPr lang="en-US" sz="12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7F6F62-9F89-1A48-83D4-F56F66FE3C19}"/>
              </a:ext>
            </a:extLst>
          </p:cNvPr>
          <p:cNvSpPr/>
          <p:nvPr/>
        </p:nvSpPr>
        <p:spPr>
          <a:xfrm>
            <a:off x="1319109" y="6336760"/>
            <a:ext cx="2277151" cy="495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Assumption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ABDEDC-BF5C-CE4F-AAC0-771C3C7AC265}"/>
              </a:ext>
            </a:extLst>
          </p:cNvPr>
          <p:cNvGrpSpPr/>
          <p:nvPr/>
        </p:nvGrpSpPr>
        <p:grpSpPr>
          <a:xfrm>
            <a:off x="8158286" y="2114281"/>
            <a:ext cx="1519213" cy="1518574"/>
            <a:chOff x="8158286" y="2114281"/>
            <a:chExt cx="1519213" cy="1518574"/>
          </a:xfrm>
        </p:grpSpPr>
        <p:pic>
          <p:nvPicPr>
            <p:cNvPr id="8" name="Graphic 7" descr="Store">
              <a:extLst>
                <a:ext uri="{FF2B5EF4-FFF2-40B4-BE49-F238E27FC236}">
                  <a16:creationId xmlns:a16="http://schemas.microsoft.com/office/drawing/2014/main" id="{934B83ED-9B1D-3742-A6EB-8A6E7A589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58286" y="2160205"/>
              <a:ext cx="1472650" cy="147265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92AC5B-10CB-5E4B-BFA4-8FF27AC9E921}"/>
                </a:ext>
              </a:extLst>
            </p:cNvPr>
            <p:cNvGrpSpPr/>
            <p:nvPr/>
          </p:nvGrpSpPr>
          <p:grpSpPr>
            <a:xfrm>
              <a:off x="9118869" y="2114281"/>
              <a:ext cx="558630" cy="573227"/>
              <a:chOff x="10072814" y="2085619"/>
              <a:chExt cx="614493" cy="630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B2AF7F-0561-C34A-8903-FBE48E7E7569}"/>
                  </a:ext>
                </a:extLst>
              </p:cNvPr>
              <p:cNvSpPr/>
              <p:nvPr/>
            </p:nvSpPr>
            <p:spPr>
              <a:xfrm>
                <a:off x="10072814" y="2085619"/>
                <a:ext cx="614493" cy="6305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Up Arrow 3">
                <a:extLst>
                  <a:ext uri="{FF2B5EF4-FFF2-40B4-BE49-F238E27FC236}">
                    <a16:creationId xmlns:a16="http://schemas.microsoft.com/office/drawing/2014/main" id="{FA04AB63-85C0-ED4F-A3A7-C46572FFE199}"/>
                  </a:ext>
                </a:extLst>
              </p:cNvPr>
              <p:cNvSpPr/>
              <p:nvPr/>
            </p:nvSpPr>
            <p:spPr>
              <a:xfrm rot="2682608">
                <a:off x="10222218" y="2162065"/>
                <a:ext cx="365761" cy="469759"/>
              </a:xfrm>
              <a:prstGeom prst="up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3D6615-63BF-2648-8EEC-4B1389AB7881}"/>
              </a:ext>
            </a:extLst>
          </p:cNvPr>
          <p:cNvGrpSpPr/>
          <p:nvPr/>
        </p:nvGrpSpPr>
        <p:grpSpPr>
          <a:xfrm>
            <a:off x="10219947" y="3160350"/>
            <a:ext cx="1502587" cy="1483979"/>
            <a:chOff x="10219947" y="2114281"/>
            <a:chExt cx="1502587" cy="1483979"/>
          </a:xfrm>
        </p:grpSpPr>
        <p:pic>
          <p:nvPicPr>
            <p:cNvPr id="16" name="Graphic 15" descr="Money">
              <a:extLst>
                <a:ext uri="{FF2B5EF4-FFF2-40B4-BE49-F238E27FC236}">
                  <a16:creationId xmlns:a16="http://schemas.microsoft.com/office/drawing/2014/main" id="{31C6A725-2062-5B4B-9E92-66C58EE96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219947" y="2259487"/>
              <a:ext cx="1338773" cy="1338773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8EA641E-B463-5544-8CA9-2C5970894307}"/>
                </a:ext>
              </a:extLst>
            </p:cNvPr>
            <p:cNvGrpSpPr/>
            <p:nvPr/>
          </p:nvGrpSpPr>
          <p:grpSpPr>
            <a:xfrm>
              <a:off x="11163904" y="2114281"/>
              <a:ext cx="558630" cy="573227"/>
              <a:chOff x="10072814" y="2085619"/>
              <a:chExt cx="614493" cy="63055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145EF7E-4BAF-E141-90BE-3336C4F836DB}"/>
                  </a:ext>
                </a:extLst>
              </p:cNvPr>
              <p:cNvSpPr/>
              <p:nvPr/>
            </p:nvSpPr>
            <p:spPr>
              <a:xfrm>
                <a:off x="10072814" y="2085619"/>
                <a:ext cx="614493" cy="6305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Up Arrow 62">
                <a:extLst>
                  <a:ext uri="{FF2B5EF4-FFF2-40B4-BE49-F238E27FC236}">
                    <a16:creationId xmlns:a16="http://schemas.microsoft.com/office/drawing/2014/main" id="{6E2DD8E4-5096-4F48-BB3E-2D3FD79DCA13}"/>
                  </a:ext>
                </a:extLst>
              </p:cNvPr>
              <p:cNvSpPr/>
              <p:nvPr/>
            </p:nvSpPr>
            <p:spPr>
              <a:xfrm rot="7875181">
                <a:off x="10222218" y="2201252"/>
                <a:ext cx="365761" cy="469758"/>
              </a:xfrm>
              <a:prstGeom prst="up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D8C23ED-5885-4641-BA57-5D2C497CEE17}"/>
              </a:ext>
            </a:extLst>
          </p:cNvPr>
          <p:cNvCxnSpPr>
            <a:cxnSpLocks/>
          </p:cNvCxnSpPr>
          <p:nvPr/>
        </p:nvCxnSpPr>
        <p:spPr>
          <a:xfrm>
            <a:off x="8256792" y="4628236"/>
            <a:ext cx="34793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35CF51DD-9532-8943-9704-6D3D01F65A32}"/>
              </a:ext>
            </a:extLst>
          </p:cNvPr>
          <p:cNvSpPr/>
          <p:nvPr/>
        </p:nvSpPr>
        <p:spPr>
          <a:xfrm>
            <a:off x="8206866" y="4786437"/>
            <a:ext cx="3703990" cy="1149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competition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imitating AFR’s strategy and product – mostly at lower prices</a:t>
            </a:r>
          </a:p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sales down, AFR was forced to reduce prices,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resulting in significantly lower margins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sales stabilized</a:t>
            </a:r>
          </a:p>
          <a:p>
            <a:pPr marL="185738" indent="-185738">
              <a:spcAft>
                <a:spcPts val="600"/>
              </a:spcAft>
              <a:buFont typeface="Wingdings" pitchFamily="2" charset="2"/>
              <a:buChar char="§"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59D80C-6F1B-2240-80ED-ED5445F540DE}"/>
              </a:ext>
            </a:extLst>
          </p:cNvPr>
          <p:cNvGrpSpPr/>
          <p:nvPr/>
        </p:nvGrpSpPr>
        <p:grpSpPr>
          <a:xfrm>
            <a:off x="9050209" y="2678397"/>
            <a:ext cx="1571954" cy="1784618"/>
            <a:chOff x="9050209" y="2678397"/>
            <a:chExt cx="1571954" cy="1784618"/>
          </a:xfrm>
        </p:grpSpPr>
        <p:pic>
          <p:nvPicPr>
            <p:cNvPr id="32" name="Graphic 31" descr="Line arrow: Clockwise curve">
              <a:extLst>
                <a:ext uri="{FF2B5EF4-FFF2-40B4-BE49-F238E27FC236}">
                  <a16:creationId xmlns:a16="http://schemas.microsoft.com/office/drawing/2014/main" id="{5AB4F874-D86D-414D-9207-76C5281CF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9350048">
              <a:off x="9616323" y="2678397"/>
              <a:ext cx="1005840" cy="1005840"/>
            </a:xfrm>
            <a:prstGeom prst="rect">
              <a:avLst/>
            </a:prstGeom>
          </p:spPr>
        </p:pic>
        <p:pic>
          <p:nvPicPr>
            <p:cNvPr id="66" name="Graphic 65" descr="Line arrow: Counter-clockwise curve">
              <a:extLst>
                <a:ext uri="{FF2B5EF4-FFF2-40B4-BE49-F238E27FC236}">
                  <a16:creationId xmlns:a16="http://schemas.microsoft.com/office/drawing/2014/main" id="{2C476FB4-26D8-A543-A42E-3382485AF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8210497">
              <a:off x="9050209" y="3457175"/>
              <a:ext cx="1005840" cy="1005840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9B6D84-F9D6-0B47-8B48-681FFE5F52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95E8A3B-A45F-1746-A2B6-9F399ED88E30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9051"/>
          <a:stretch/>
        </p:blipFill>
        <p:spPr>
          <a:xfrm>
            <a:off x="208154" y="1548251"/>
            <a:ext cx="396327" cy="2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0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Academic resources as well as operational experts are constantly discussing how to optimize supply chains in the fashion industry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(2/2)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26AD2-F263-6A4E-8110-A712261DF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1D9FE-E210-AE4C-9E3A-45DF0AECBD23}"/>
              </a:ext>
            </a:extLst>
          </p:cNvPr>
          <p:cNvSpPr txBox="1"/>
          <p:nvPr/>
        </p:nvSpPr>
        <p:spPr>
          <a:xfrm>
            <a:off x="210464" y="4349478"/>
            <a:ext cx="7025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TrendReports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(2019, May 25).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Kids Fashion Trend Report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Retrieved from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https://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www.trendreports.com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/research/kids-fashion-trend-report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F00C4-8E32-1340-B048-B3388A104212}"/>
              </a:ext>
            </a:extLst>
          </p:cNvPr>
          <p:cNvSpPr txBox="1"/>
          <p:nvPr/>
        </p:nvSpPr>
        <p:spPr>
          <a:xfrm>
            <a:off x="210464" y="3683844"/>
            <a:ext cx="791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tradegecko.com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(2019, May 18).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Zara supply chain analysis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Retrieved from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https://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www.tradegecko.com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/blog/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zara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-supply-chain-its-secret-to-retail-success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A15C2-C408-F84C-A871-1DA34FB36792}"/>
              </a:ext>
            </a:extLst>
          </p:cNvPr>
          <p:cNvSpPr txBox="1"/>
          <p:nvPr/>
        </p:nvSpPr>
        <p:spPr>
          <a:xfrm>
            <a:off x="210464" y="3018210"/>
            <a:ext cx="980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Peneházi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(2019).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 for Time Series Forecasting.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University of Debrecen,  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Doctoral School of Mathematical and Computational Sciences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27D40-A12E-7949-A10D-31AADF6E1D6C}"/>
              </a:ext>
            </a:extLst>
          </p:cNvPr>
          <p:cNvSpPr txBox="1"/>
          <p:nvPr/>
        </p:nvSpPr>
        <p:spPr>
          <a:xfrm>
            <a:off x="210464" y="1440720"/>
            <a:ext cx="11513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Made-in-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China.com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(2019, May 10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). Connecting Buyers with Chinese Suppliers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Retrieved from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https://www.made-in-china.com/productdirectory.do?word=clothes&amp;subaction=hunt&amp;style=b&amp;mode=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and&amp;code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=0&amp;com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Province=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nolimit&amp;order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=0&amp;isOpenCorrection=1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9F872-73B2-4749-9506-B12EA623DEEB}"/>
              </a:ext>
            </a:extLst>
          </p:cNvPr>
          <p:cNvSpPr txBox="1"/>
          <p:nvPr/>
        </p:nvSpPr>
        <p:spPr>
          <a:xfrm>
            <a:off x="210464" y="2352576"/>
            <a:ext cx="6211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Me360.com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(2019, May 15). </a:t>
            </a:r>
            <a:r>
              <a:rPr lang="zh-CN" alt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土耳其纺织行业概况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Retrieved from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http://www.me360.com/article/330433</a:t>
            </a:r>
          </a:p>
        </p:txBody>
      </p:sp>
    </p:spTree>
    <p:extLst>
      <p:ext uri="{BB962C8B-B14F-4D97-AF65-F5344CB8AC3E}">
        <p14:creationId xmlns:p14="http://schemas.microsoft.com/office/powerpoint/2010/main" val="274565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7921D26-5456-0C45-A2BB-46E7E4517068}"/>
              </a:ext>
            </a:extLst>
          </p:cNvPr>
          <p:cNvSpPr/>
          <p:nvPr/>
        </p:nvSpPr>
        <p:spPr>
          <a:xfrm>
            <a:off x="6875332" y="2351330"/>
            <a:ext cx="5032416" cy="335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AFR’s operational inefficiencies and margin pressure require quick and decisive counteraction with regard to improved demand forecasting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scope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33203-295A-CE45-8A5C-50916F24FAAF}"/>
              </a:ext>
            </a:extLst>
          </p:cNvPr>
          <p:cNvSpPr/>
          <p:nvPr/>
        </p:nvSpPr>
        <p:spPr>
          <a:xfrm>
            <a:off x="210463" y="1460815"/>
            <a:ext cx="5699463" cy="447239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Bullseye">
            <a:extLst>
              <a:ext uri="{FF2B5EF4-FFF2-40B4-BE49-F238E27FC236}">
                <a16:creationId xmlns:a16="http://schemas.microsoft.com/office/drawing/2014/main" id="{B993EE79-D31F-404C-AD29-BAC2CD768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2824" y="2410884"/>
            <a:ext cx="1217066" cy="1217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B8CB4D-D84A-1444-878E-AFE938280801}"/>
              </a:ext>
            </a:extLst>
          </p:cNvPr>
          <p:cNvSpPr/>
          <p:nvPr/>
        </p:nvSpPr>
        <p:spPr>
          <a:xfrm>
            <a:off x="1412146" y="5334249"/>
            <a:ext cx="3589511" cy="536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CHALLENGES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7D7BA4-03B2-174D-BF39-AC02645BF4D1}"/>
              </a:ext>
            </a:extLst>
          </p:cNvPr>
          <p:cNvSpPr/>
          <p:nvPr/>
        </p:nvSpPr>
        <p:spPr>
          <a:xfrm>
            <a:off x="7135159" y="2553199"/>
            <a:ext cx="3589511" cy="536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SCOPE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A768DE-5495-AD4B-B2DB-66078B9CE99F}"/>
              </a:ext>
            </a:extLst>
          </p:cNvPr>
          <p:cNvSpPr/>
          <p:nvPr/>
        </p:nvSpPr>
        <p:spPr>
          <a:xfrm>
            <a:off x="7208727" y="3331801"/>
            <a:ext cx="4040171" cy="92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Supply-chain and production optimization through improved demand forecasting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61AB25-815D-394C-A1AC-5A10898CE9B4}"/>
              </a:ext>
            </a:extLst>
          </p:cNvPr>
          <p:cNvSpPr/>
          <p:nvPr/>
        </p:nvSpPr>
        <p:spPr>
          <a:xfrm>
            <a:off x="344337" y="2020674"/>
            <a:ext cx="5032416" cy="443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competitive 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BBDBB-C2DC-5F4B-952C-7B07B085E536}"/>
              </a:ext>
            </a:extLst>
          </p:cNvPr>
          <p:cNvSpPr/>
          <p:nvPr/>
        </p:nvSpPr>
        <p:spPr>
          <a:xfrm>
            <a:off x="344337" y="2565120"/>
            <a:ext cx="5032416" cy="443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changing trends in fashion industry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E4B063-13B5-AA4C-976C-2EB616C0B421}"/>
              </a:ext>
            </a:extLst>
          </p:cNvPr>
          <p:cNvSpPr/>
          <p:nvPr/>
        </p:nvSpPr>
        <p:spPr>
          <a:xfrm>
            <a:off x="344337" y="3627950"/>
            <a:ext cx="5032416" cy="443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Mismatch of supply and demand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8FC42-BBF5-8341-BE57-9FB02FC72AC3}"/>
              </a:ext>
            </a:extLst>
          </p:cNvPr>
          <p:cNvSpPr/>
          <p:nvPr/>
        </p:nvSpPr>
        <p:spPr>
          <a:xfrm>
            <a:off x="383948" y="1584028"/>
            <a:ext cx="1028198" cy="2545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0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D4D35-95B9-454D-855C-A8E90F7E0C2F}"/>
              </a:ext>
            </a:extLst>
          </p:cNvPr>
          <p:cNvSpPr/>
          <p:nvPr/>
        </p:nvSpPr>
        <p:spPr>
          <a:xfrm>
            <a:off x="383948" y="3253904"/>
            <a:ext cx="1028198" cy="2729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0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FF331-650E-4D4B-BF36-8E6A4E35AFFC}"/>
              </a:ext>
            </a:extLst>
          </p:cNvPr>
          <p:cNvSpPr/>
          <p:nvPr/>
        </p:nvSpPr>
        <p:spPr>
          <a:xfrm>
            <a:off x="344337" y="4172396"/>
            <a:ext cx="5032416" cy="443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 pressure due to high operational cost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8A98BE1-9B65-A04C-8FD7-B74FD17DAC58}"/>
              </a:ext>
            </a:extLst>
          </p:cNvPr>
          <p:cNvSpPr/>
          <p:nvPr/>
        </p:nvSpPr>
        <p:spPr>
          <a:xfrm>
            <a:off x="5909925" y="2229656"/>
            <a:ext cx="1298801" cy="118353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Warning">
            <a:extLst>
              <a:ext uri="{FF2B5EF4-FFF2-40B4-BE49-F238E27FC236}">
                <a16:creationId xmlns:a16="http://schemas.microsoft.com/office/drawing/2014/main" id="{5662226E-4C15-F847-88EC-83BF51935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801" y="4788777"/>
            <a:ext cx="1106424" cy="110642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45120C5-ED31-F94C-83B1-8A2C7FC005C8}"/>
              </a:ext>
            </a:extLst>
          </p:cNvPr>
          <p:cNvGrpSpPr/>
          <p:nvPr/>
        </p:nvGrpSpPr>
        <p:grpSpPr>
          <a:xfrm rot="2708027">
            <a:off x="5134037" y="2024472"/>
            <a:ext cx="432000" cy="432000"/>
            <a:chOff x="6059105" y="1848445"/>
            <a:chExt cx="432000" cy="522719"/>
          </a:xfrm>
          <a:solidFill>
            <a:srgbClr val="C000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F7FBE3-7EE2-334B-8808-B144139DFA55}"/>
                </a:ext>
              </a:extLst>
            </p:cNvPr>
            <p:cNvSpPr/>
            <p:nvPr/>
          </p:nvSpPr>
          <p:spPr>
            <a:xfrm>
              <a:off x="6059105" y="2065284"/>
              <a:ext cx="432000" cy="87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7FE103-C718-844A-A7E6-4380A6AE16D4}"/>
                </a:ext>
              </a:extLst>
            </p:cNvPr>
            <p:cNvSpPr/>
            <p:nvPr/>
          </p:nvSpPr>
          <p:spPr>
            <a:xfrm rot="16200000">
              <a:off x="6010078" y="2073805"/>
              <a:ext cx="522719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8B2D2A-B75B-1740-8B0B-CDB8DC2941F4}"/>
              </a:ext>
            </a:extLst>
          </p:cNvPr>
          <p:cNvGrpSpPr/>
          <p:nvPr/>
        </p:nvGrpSpPr>
        <p:grpSpPr>
          <a:xfrm rot="2708027">
            <a:off x="5277432" y="3515778"/>
            <a:ext cx="205623" cy="432001"/>
            <a:chOff x="6288811" y="1625078"/>
            <a:chExt cx="205623" cy="522718"/>
          </a:xfrm>
          <a:solidFill>
            <a:schemeClr val="accent6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A73EB8D-436C-8440-A007-225019AC0BB2}"/>
                </a:ext>
              </a:extLst>
            </p:cNvPr>
            <p:cNvSpPr/>
            <p:nvPr/>
          </p:nvSpPr>
          <p:spPr>
            <a:xfrm>
              <a:off x="6288811" y="2062669"/>
              <a:ext cx="148747" cy="849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5DE9A3-DE59-9F4D-A04A-DFC5883E9286}"/>
                </a:ext>
              </a:extLst>
            </p:cNvPr>
            <p:cNvSpPr/>
            <p:nvPr/>
          </p:nvSpPr>
          <p:spPr>
            <a:xfrm rot="16200000">
              <a:off x="6197075" y="1850437"/>
              <a:ext cx="522718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692147-C066-6547-8F90-ABB6BC09FA5B}"/>
              </a:ext>
            </a:extLst>
          </p:cNvPr>
          <p:cNvGrpSpPr/>
          <p:nvPr/>
        </p:nvGrpSpPr>
        <p:grpSpPr>
          <a:xfrm rot="2708027">
            <a:off x="5277432" y="4110955"/>
            <a:ext cx="205623" cy="432001"/>
            <a:chOff x="6288811" y="1625078"/>
            <a:chExt cx="205623" cy="522718"/>
          </a:xfrm>
          <a:solidFill>
            <a:schemeClr val="accent6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891498-7B80-624B-9F7E-6B83E46C2B2A}"/>
                </a:ext>
              </a:extLst>
            </p:cNvPr>
            <p:cNvSpPr/>
            <p:nvPr/>
          </p:nvSpPr>
          <p:spPr>
            <a:xfrm>
              <a:off x="6288811" y="2062669"/>
              <a:ext cx="148747" cy="849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94AD021-727B-534C-91BC-91E91CAE1314}"/>
                </a:ext>
              </a:extLst>
            </p:cNvPr>
            <p:cNvSpPr/>
            <p:nvPr/>
          </p:nvSpPr>
          <p:spPr>
            <a:xfrm rot="16200000">
              <a:off x="6197075" y="1850437"/>
              <a:ext cx="522718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12B105F-171C-BA4A-B49F-642C778C8547}"/>
              </a:ext>
            </a:extLst>
          </p:cNvPr>
          <p:cNvSpPr/>
          <p:nvPr/>
        </p:nvSpPr>
        <p:spPr>
          <a:xfrm>
            <a:off x="7208727" y="4548577"/>
            <a:ext cx="4683540" cy="785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prediction methodology leveraging AFR’s data and production systems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4B5A2BC-5B10-7746-AF9D-4131546A7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4AC38CF-65D4-2E40-876A-C81C6DAA4D9E}"/>
              </a:ext>
            </a:extLst>
          </p:cNvPr>
          <p:cNvGrpSpPr/>
          <p:nvPr/>
        </p:nvGrpSpPr>
        <p:grpSpPr>
          <a:xfrm rot="2708027">
            <a:off x="5277992" y="2544611"/>
            <a:ext cx="205623" cy="432001"/>
            <a:chOff x="6288811" y="1625078"/>
            <a:chExt cx="205623" cy="522718"/>
          </a:xfrm>
          <a:solidFill>
            <a:schemeClr val="accent6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15518F-C209-D74D-A1E8-5FC0720E8192}"/>
                </a:ext>
              </a:extLst>
            </p:cNvPr>
            <p:cNvSpPr/>
            <p:nvPr/>
          </p:nvSpPr>
          <p:spPr>
            <a:xfrm>
              <a:off x="6288811" y="2062669"/>
              <a:ext cx="148747" cy="849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5BD757-B768-144A-94F4-673638DB9F90}"/>
                </a:ext>
              </a:extLst>
            </p:cNvPr>
            <p:cNvSpPr/>
            <p:nvPr/>
          </p:nvSpPr>
          <p:spPr>
            <a:xfrm rot="16200000">
              <a:off x="6197075" y="1850437"/>
              <a:ext cx="522718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8AC349BA-B96F-F84F-BF71-F4F9970CBAB3}"/>
              </a:ext>
            </a:extLst>
          </p:cNvPr>
          <p:cNvSpPr/>
          <p:nvPr/>
        </p:nvSpPr>
        <p:spPr>
          <a:xfrm>
            <a:off x="4903745" y="2472657"/>
            <a:ext cx="1006181" cy="443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    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E8174E-BA8F-1F4D-A138-11747C6044B9}"/>
              </a:ext>
            </a:extLst>
          </p:cNvPr>
          <p:cNvSpPr/>
          <p:nvPr/>
        </p:nvSpPr>
        <p:spPr>
          <a:xfrm>
            <a:off x="4979642" y="1585305"/>
            <a:ext cx="735615" cy="2545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0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40760F-18B7-8A46-99F3-9DDE93A90B25}"/>
              </a:ext>
            </a:extLst>
          </p:cNvPr>
          <p:cNvSpPr/>
          <p:nvPr/>
        </p:nvSpPr>
        <p:spPr>
          <a:xfrm>
            <a:off x="7107413" y="3408036"/>
            <a:ext cx="45719" cy="7065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3FF0A80-D190-4347-97C4-1742AF8268C6}"/>
              </a:ext>
            </a:extLst>
          </p:cNvPr>
          <p:cNvSpPr/>
          <p:nvPr/>
        </p:nvSpPr>
        <p:spPr>
          <a:xfrm>
            <a:off x="7107413" y="4627723"/>
            <a:ext cx="45719" cy="7065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3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28693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think-cell Slide" r:id="rId71" imgW="270" imgH="270" progId="TCLayout.ActiveDocument.1">
                  <p:embed/>
                </p:oleObj>
              </mc:Choice>
              <mc:Fallback>
                <p:oleObj name="think-cell Slide" r:id="rId7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hteck 5"/>
          <p:cNvSpPr/>
          <p:nvPr>
            <p:custDataLst>
              <p:tags r:id="rId4"/>
            </p:custDataLst>
          </p:nvPr>
        </p:nvSpPr>
        <p:spPr bwMode="auto">
          <a:xfrm>
            <a:off x="601663" y="5675313"/>
            <a:ext cx="7840663" cy="47466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9" name="Rechteck 6"/>
          <p:cNvSpPr/>
          <p:nvPr>
            <p:custDataLst>
              <p:tags r:id="rId5"/>
            </p:custDataLst>
          </p:nvPr>
        </p:nvSpPr>
        <p:spPr bwMode="auto">
          <a:xfrm>
            <a:off x="601663" y="2632075"/>
            <a:ext cx="7840663" cy="46037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8" name="Rechteck 8"/>
          <p:cNvSpPr/>
          <p:nvPr>
            <p:custDataLst>
              <p:tags r:id="rId6"/>
            </p:custDataLst>
          </p:nvPr>
        </p:nvSpPr>
        <p:spPr bwMode="auto">
          <a:xfrm>
            <a:off x="601663" y="2328863"/>
            <a:ext cx="7840663" cy="30321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3" name="Rechteck 97"/>
          <p:cNvSpPr>
            <a:spLocks/>
          </p:cNvSpPr>
          <p:nvPr>
            <p:custDataLst>
              <p:tags r:id="rId7"/>
            </p:custDataLst>
          </p:nvPr>
        </p:nvSpPr>
        <p:spPr bwMode="gray">
          <a:xfrm>
            <a:off x="601663" y="1401763"/>
            <a:ext cx="3756025" cy="200025"/>
          </a:xfrm>
          <a:prstGeom prst="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fld id="{1CFED34D-0B3D-46AA-B142-5F5A6B0ED722}" type="datetime'''''2''''''''''''''''0''''''''''''''''''''''''''''''''''19'''">
              <a:rPr lang="de-DE" altLang="en-US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ctr"/>
              <a:t>2019</a:t>
            </a:fld>
            <a:endParaRPr lang="de-DE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hteck 97"/>
          <p:cNvSpPr>
            <a:spLocks/>
          </p:cNvSpPr>
          <p:nvPr>
            <p:custDataLst>
              <p:tags r:id="rId8"/>
            </p:custDataLst>
          </p:nvPr>
        </p:nvSpPr>
        <p:spPr bwMode="gray">
          <a:xfrm>
            <a:off x="4357688" y="1401763"/>
            <a:ext cx="3765550" cy="200025"/>
          </a:xfrm>
          <a:prstGeom prst="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fld id="{CE504185-BF6B-4737-B461-18621F806181}" type="datetime'''''''''''''''''''''2''''''''''''''02''''''0'''''''">
              <a:rPr lang="de-DE" altLang="en-US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ctr"/>
              <a:t>2020</a:t>
            </a:fld>
            <a:endParaRPr lang="de-DE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Rechteck 97"/>
          <p:cNvSpPr>
            <a:spLocks/>
          </p:cNvSpPr>
          <p:nvPr>
            <p:custDataLst>
              <p:tags r:id="rId9"/>
            </p:custDataLst>
          </p:nvPr>
        </p:nvSpPr>
        <p:spPr bwMode="gray">
          <a:xfrm>
            <a:off x="8123238" y="1401763"/>
            <a:ext cx="319088" cy="200025"/>
          </a:xfrm>
          <a:prstGeom prst="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fld id="{2A0EBAB1-166B-4074-B02C-7F5635017ACA}" type="datetime'''''2''''''''''''''''''''''02''''''''''''''1'''''''''''">
              <a:rPr lang="de-DE" altLang="en-US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ctr"/>
              <a:t>2021</a:t>
            </a:fld>
            <a:endParaRPr lang="de-DE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Rechteck 96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601663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Jan</a:t>
            </a:r>
          </a:p>
        </p:txBody>
      </p:sp>
      <p:sp>
        <p:nvSpPr>
          <p:cNvPr id="117" name="Rechteck 96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920750" y="1601788"/>
            <a:ext cx="28733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Feb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hteck 96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1208088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Mar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Rechteck 9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1527175" y="1601788"/>
            <a:ext cx="309563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Apr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Rechteck 96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1836738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May</a:t>
            </a:r>
          </a:p>
        </p:txBody>
      </p:sp>
      <p:sp>
        <p:nvSpPr>
          <p:cNvPr id="121" name="Rechteck 96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2155825" y="1601788"/>
            <a:ext cx="307975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Jun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2" name="Rechteck 96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2463800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Jul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3" name="Rechteck 96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2782888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Aug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4" name="Rechteck 96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3101975" y="1601788"/>
            <a:ext cx="307975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Sep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5" name="Rechteck 96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3409950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Oct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6" name="Rechteck 96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3729038" y="1601788"/>
            <a:ext cx="309563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Nov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7" name="Rechteck 96"/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4038600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Dec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8" name="Rechteck 96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4357688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Jan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9" name="Rechteck 96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4676775" y="1601788"/>
            <a:ext cx="298450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Feb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0" name="Rechteck 96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4975225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Mar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1" name="Rechteck 96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5294313" y="1601788"/>
            <a:ext cx="307975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Apr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2" name="Rechteck 96"/>
          <p:cNvSpPr>
            <a:spLocks/>
          </p:cNvSpPr>
          <p:nvPr>
            <p:custDataLst>
              <p:tags r:id="rId26"/>
            </p:custDataLst>
          </p:nvPr>
        </p:nvSpPr>
        <p:spPr bwMode="auto">
          <a:xfrm>
            <a:off x="5602288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May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" name="Rechteck 96"/>
          <p:cNvSpPr>
            <a:spLocks/>
          </p:cNvSpPr>
          <p:nvPr>
            <p:custDataLst>
              <p:tags r:id="rId27"/>
            </p:custDataLst>
          </p:nvPr>
        </p:nvSpPr>
        <p:spPr bwMode="auto">
          <a:xfrm>
            <a:off x="5921375" y="1601788"/>
            <a:ext cx="307975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Jun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4" name="Rechteck 96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6229350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Jul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5" name="Rechteck 96"/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6548438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Aug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6" name="Rechteck 96"/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6867525" y="1601788"/>
            <a:ext cx="309563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Sep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7" name="Rechteck 96"/>
          <p:cNvSpPr>
            <a:spLocks/>
          </p:cNvSpPr>
          <p:nvPr>
            <p:custDataLst>
              <p:tags r:id="rId31"/>
            </p:custDataLst>
          </p:nvPr>
        </p:nvSpPr>
        <p:spPr bwMode="auto">
          <a:xfrm>
            <a:off x="7177088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Oct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8" name="Rechteck 96"/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7496175" y="1601788"/>
            <a:ext cx="307975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Nov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9" name="Rechteck 96"/>
          <p:cNvSpPr>
            <a:spLocks/>
          </p:cNvSpPr>
          <p:nvPr>
            <p:custDataLst>
              <p:tags r:id="rId33"/>
            </p:custDataLst>
          </p:nvPr>
        </p:nvSpPr>
        <p:spPr bwMode="auto">
          <a:xfrm>
            <a:off x="7804150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Dec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0" name="Rechteck 96"/>
          <p:cNvSpPr>
            <a:spLocks/>
          </p:cNvSpPr>
          <p:nvPr>
            <p:custDataLst>
              <p:tags r:id="rId34"/>
            </p:custDataLst>
          </p:nvPr>
        </p:nvSpPr>
        <p:spPr bwMode="auto">
          <a:xfrm>
            <a:off x="8123238" y="1601788"/>
            <a:ext cx="319088" cy="200025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2" rIns="0" bIns="23812" rtlCol="0" anchor="ctr" anchorCtr="0">
            <a:noAutofit/>
          </a:bodyPr>
          <a:lstStyle/>
          <a:p>
            <a:pPr algn="ctr"/>
            <a:r>
              <a:rPr lang="de-DE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Jan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42" name="Gerader Verbinder 54"/>
          <p:cNvCxnSpPr/>
          <p:nvPr>
            <p:custDataLst>
              <p:tags r:id="rId35"/>
            </p:custDataLst>
          </p:nvPr>
        </p:nvCxnSpPr>
        <p:spPr bwMode="auto">
          <a:xfrm>
            <a:off x="8442325" y="1801813"/>
            <a:ext cx="0" cy="434816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32"/>
          <p:cNvCxnSpPr/>
          <p:nvPr>
            <p:custDataLst>
              <p:tags r:id="rId36"/>
            </p:custDataLst>
          </p:nvPr>
        </p:nvCxnSpPr>
        <p:spPr bwMode="auto">
          <a:xfrm>
            <a:off x="601663" y="1801813"/>
            <a:ext cx="0" cy="434816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>
            <p:custDataLst>
              <p:tags r:id="rId37"/>
            </p:custDataLst>
          </p:nvPr>
        </p:nvCxnSpPr>
        <p:spPr bwMode="auto">
          <a:xfrm>
            <a:off x="601663" y="3976688"/>
            <a:ext cx="7840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135"/>
          <p:cNvCxnSpPr/>
          <p:nvPr>
            <p:custDataLst>
              <p:tags r:id="rId38"/>
            </p:custDataLst>
          </p:nvPr>
        </p:nvCxnSpPr>
        <p:spPr bwMode="auto">
          <a:xfrm>
            <a:off x="601663" y="6149975"/>
            <a:ext cx="7840663" cy="0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134"/>
          <p:cNvCxnSpPr/>
          <p:nvPr>
            <p:custDataLst>
              <p:tags r:id="rId39"/>
            </p:custDataLst>
          </p:nvPr>
        </p:nvCxnSpPr>
        <p:spPr bwMode="auto">
          <a:xfrm>
            <a:off x="601663" y="1801813"/>
            <a:ext cx="7840663" cy="0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platzhalter 12"/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6713538" y="4911725"/>
            <a:ext cx="1223963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  <a:prstDash val="dash"/>
          </a:ln>
        </p:spPr>
        <p:txBody>
          <a:bodyPr vert="horz" wrap="none" lIns="0" tIns="45720" rIns="26988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Production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7" name="Textplatzhalter 12"/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8099425" y="5727700"/>
            <a:ext cx="333375" cy="304800"/>
          </a:xfrm>
          <a:prstGeom prst="chevron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  <a:prstDash val="dash"/>
          </a:ln>
        </p:spPr>
        <p:txBody>
          <a:bodyPr vert="horz" wrap="none" lIns="0" tIns="45720" rIns="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%</a:t>
            </a:r>
          </a:p>
        </p:txBody>
      </p:sp>
      <p:sp>
        <p:nvSpPr>
          <p:cNvPr id="151" name="Textplatzhalter 12"/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4302125" y="5727700"/>
            <a:ext cx="374650" cy="304800"/>
          </a:xfrm>
          <a:prstGeom prst="chevron">
            <a:avLst>
              <a:gd name="adj" fmla="val 18229"/>
            </a:avLst>
          </a:prstGeom>
          <a:solidFill>
            <a:schemeClr val="bg2"/>
          </a:solidFill>
          <a:ln w="9525">
            <a:solidFill>
              <a:schemeClr val="tx1"/>
            </a:solidFill>
            <a:prstDash val="dash"/>
          </a:ln>
        </p:spPr>
        <p:txBody>
          <a:bodyPr vert="horz" wrap="none" lIns="0" tIns="45720" rIns="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sym typeface="+mn-lt"/>
              </a:rPr>
              <a:t>%</a:t>
            </a:r>
            <a:endParaRPr lang="de-DE" dirty="0">
              <a:sym typeface="+mn-lt"/>
            </a:endParaRPr>
          </a:p>
        </p:txBody>
      </p:sp>
      <p:sp>
        <p:nvSpPr>
          <p:cNvPr id="150" name="Textplatzhalter 12"/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2968625" y="4911725"/>
            <a:ext cx="1223963" cy="304800"/>
          </a:xfrm>
          <a:prstGeom prst="homePlate">
            <a:avLst>
              <a:gd name="adj" fmla="val 18229"/>
            </a:avLst>
          </a:prstGeom>
          <a:solidFill>
            <a:schemeClr val="bg2"/>
          </a:solidFill>
          <a:ln w="9525">
            <a:solidFill>
              <a:schemeClr val="tx1"/>
            </a:solidFill>
            <a:prstDash val="dash"/>
          </a:ln>
        </p:spPr>
        <p:txBody>
          <a:bodyPr vert="horz" wrap="none" lIns="0" tIns="45720" rIns="26988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Production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8" name="Textplatzhalter 12"/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6173788" y="3552825"/>
            <a:ext cx="374650" cy="304800"/>
          </a:xfrm>
          <a:prstGeom prst="chevron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  <a:prstDash val="dash"/>
          </a:ln>
        </p:spPr>
        <p:txBody>
          <a:bodyPr vert="horz" wrap="none" lIns="0" tIns="45720" rIns="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%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9" name="Textplatzhalter 12"/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5129213" y="2736850"/>
            <a:ext cx="936625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  <a:prstDash val="dash"/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Production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3" name="Textplatzhalter 12"/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6548438" y="5727700"/>
            <a:ext cx="1606550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Sale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4" name="Textplatzhalter 12"/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4676775" y="4911725"/>
            <a:ext cx="1100138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</a:ln>
        </p:spPr>
        <p:txBody>
          <a:bodyPr vert="horz" wrap="none" lIns="0" tIns="45720" rIns="26988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Production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2" name="Textplatzhalter 12"/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7002463" y="2736850"/>
            <a:ext cx="935038" cy="304800"/>
          </a:xfrm>
          <a:prstGeom prst="homePlate">
            <a:avLst>
              <a:gd name="adj" fmla="val 18229"/>
            </a:avLst>
          </a:prstGeom>
          <a:solidFill>
            <a:schemeClr val="bg2"/>
          </a:solidFill>
          <a:ln w="9525">
            <a:solidFill>
              <a:schemeClr val="tx1"/>
            </a:solidFill>
          </a:ln>
        </p:spPr>
        <p:txBody>
          <a:bodyPr vert="horz" wrap="none" lIns="0" tIns="45720" rIns="26988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Production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5" name="Textplatzhalter 12"/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4676775" y="1920875"/>
            <a:ext cx="2190750" cy="304800"/>
          </a:xfrm>
          <a:prstGeom prst="homePlate">
            <a:avLst>
              <a:gd name="adj" fmla="val 18229"/>
            </a:avLst>
          </a:prstGeom>
          <a:solidFill>
            <a:schemeClr val="bg2"/>
          </a:solidFill>
          <a:ln w="9525">
            <a:solidFill>
              <a:schemeClr val="tx1"/>
            </a:solidFill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Design</a:t>
            </a:r>
          </a:p>
        </p:txBody>
      </p:sp>
      <p:sp>
        <p:nvSpPr>
          <p:cNvPr id="157" name="Textplatzhalter 12"/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2782888" y="4095750"/>
            <a:ext cx="1770063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</a:ln>
        </p:spPr>
        <p:txBody>
          <a:bodyPr vert="horz" wrap="none" lIns="0" tIns="45720" rIns="26988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Design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6" name="Textplatzhalter 12"/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7937500" y="3144838"/>
            <a:ext cx="495300" cy="304800"/>
          </a:xfrm>
          <a:prstGeom prst="homePlate">
            <a:avLst>
              <a:gd name="adj" fmla="val 18229"/>
            </a:avLst>
          </a:prstGeom>
          <a:solidFill>
            <a:schemeClr val="bg2"/>
          </a:solidFill>
          <a:ln w="9525">
            <a:solidFill>
              <a:schemeClr val="tx1"/>
            </a:solidFill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Ship.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8" name="Textplatzhalter 12"/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5776913" y="5319713"/>
            <a:ext cx="771525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Shipping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5" name="Textplatzhalter 12"/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920750" y="4911725"/>
            <a:ext cx="1111250" cy="304800"/>
          </a:xfrm>
          <a:prstGeom prst="homePlate">
            <a:avLst>
              <a:gd name="adj" fmla="val 18229"/>
            </a:avLst>
          </a:prstGeom>
          <a:solidFill>
            <a:schemeClr val="bg2"/>
          </a:solidFill>
          <a:ln w="9525">
            <a:solidFill>
              <a:schemeClr val="tx1"/>
            </a:solidFill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Production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1" name="Textplatzhalter 12"/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2782888" y="5727700"/>
            <a:ext cx="1574800" cy="304800"/>
          </a:xfrm>
          <a:prstGeom prst="homePlate">
            <a:avLst>
              <a:gd name="adj" fmla="val 18229"/>
            </a:avLst>
          </a:prstGeom>
          <a:solidFill>
            <a:schemeClr val="bg2"/>
          </a:solidFill>
          <a:ln w="9525">
            <a:solidFill>
              <a:schemeClr val="tx1"/>
            </a:solidFill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Sale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6" name="Textplatzhalter 12"/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4975225" y="3552825"/>
            <a:ext cx="1254125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Sale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2" name="Textplatzhalter 12"/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920750" y="1920875"/>
            <a:ext cx="2181225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sym typeface="+mn-lt"/>
              </a:rPr>
              <a:t>Design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sym typeface="+mn-lt"/>
            </a:endParaRPr>
          </a:p>
        </p:txBody>
      </p:sp>
      <p:sp>
        <p:nvSpPr>
          <p:cNvPr id="160" name="Textplatzhalter 12"/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601663" y="4095750"/>
            <a:ext cx="319088" cy="304800"/>
          </a:xfrm>
          <a:prstGeom prst="homePlate">
            <a:avLst>
              <a:gd name="adj" fmla="val 18229"/>
            </a:avLst>
          </a:prstGeom>
          <a:solidFill>
            <a:schemeClr val="bg2"/>
          </a:solidFill>
          <a:ln w="9525">
            <a:solidFill>
              <a:schemeClr val="tx1"/>
            </a:solidFill>
          </a:ln>
        </p:spPr>
        <p:txBody>
          <a:bodyPr vert="horz" wrap="none" lIns="0" tIns="45720" rIns="26988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Des.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" name="Textplatzhalter 12"/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3255963" y="2736850"/>
            <a:ext cx="936625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</a:ln>
        </p:spPr>
        <p:txBody>
          <a:bodyPr vert="horz" wrap="none" lIns="0" tIns="45720" rIns="25400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Production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9" name="Textplatzhalter 12"/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4192588" y="3144838"/>
            <a:ext cx="782638" cy="304800"/>
          </a:xfrm>
          <a:prstGeom prst="homePlate">
            <a:avLst>
              <a:gd name="adj" fmla="val 18229"/>
            </a:avLst>
          </a:prstGeom>
          <a:solidFill>
            <a:srgbClr val="4C6C9C"/>
          </a:solidFill>
          <a:ln w="9525">
            <a:solidFill>
              <a:schemeClr val="tx1"/>
            </a:solidFill>
          </a:ln>
        </p:spPr>
        <p:txBody>
          <a:bodyPr vert="horz" wrap="none" lIns="0" tIns="45720" rIns="26988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Shipping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" name="Textplatzhalter 12"/>
          <p:cNvSpPr>
            <a:spLocks noGrp="1"/>
          </p:cNvSpPr>
          <p:nvPr>
            <p:custDataLst>
              <p:tags r:id="rId60"/>
            </p:custDataLst>
          </p:nvPr>
        </p:nvSpPr>
        <p:spPr bwMode="auto">
          <a:xfrm>
            <a:off x="2032000" y="5319713"/>
            <a:ext cx="750888" cy="304800"/>
          </a:xfrm>
          <a:prstGeom prst="homePlate">
            <a:avLst>
              <a:gd name="adj" fmla="val 18229"/>
            </a:avLst>
          </a:prstGeom>
          <a:solidFill>
            <a:schemeClr val="bg2"/>
          </a:solidFill>
          <a:ln w="9525">
            <a:solidFill>
              <a:schemeClr val="tx1"/>
            </a:solidFill>
          </a:ln>
        </p:spPr>
        <p:txBody>
          <a:bodyPr vert="horz" wrap="none" lIns="0" tIns="45720" rIns="26988" bIns="4572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spcBef>
                <a:spcPct val="20000"/>
              </a:spcBef>
              <a:buFont typeface="Wingdings 2" panose="05020102010507070707" pitchFamily="18" charset="2"/>
              <a:buChar char="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Shipping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7" name="Isosceles Triangle 166"/>
          <p:cNvSpPr/>
          <p:nvPr>
            <p:custDataLst>
              <p:tags r:id="rId61"/>
            </p:custDataLst>
          </p:nvPr>
        </p:nvSpPr>
        <p:spPr bwMode="gray">
          <a:xfrm>
            <a:off x="6872288" y="2424113"/>
            <a:ext cx="114300" cy="114300"/>
          </a:xfrm>
          <a:prstGeom prst="triangle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8" name="Isosceles Triangle 167"/>
          <p:cNvSpPr/>
          <p:nvPr>
            <p:custDataLst>
              <p:tags r:id="rId62"/>
            </p:custDataLst>
          </p:nvPr>
        </p:nvSpPr>
        <p:spPr bwMode="gray">
          <a:xfrm>
            <a:off x="4495800" y="4598988"/>
            <a:ext cx="114300" cy="114300"/>
          </a:xfrm>
          <a:prstGeom prst="triangle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9" name="Isosceles Triangle 168"/>
          <p:cNvSpPr/>
          <p:nvPr>
            <p:custDataLst>
              <p:tags r:id="rId63"/>
            </p:custDataLst>
          </p:nvPr>
        </p:nvSpPr>
        <p:spPr bwMode="gray">
          <a:xfrm>
            <a:off x="3127375" y="2424113"/>
            <a:ext cx="114300" cy="114300"/>
          </a:xfrm>
          <a:prstGeom prst="triangle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0" name="Isosceles Triangle 169"/>
          <p:cNvSpPr/>
          <p:nvPr>
            <p:custDataLst>
              <p:tags r:id="rId64"/>
            </p:custDataLst>
          </p:nvPr>
        </p:nvSpPr>
        <p:spPr bwMode="gray">
          <a:xfrm>
            <a:off x="863600" y="4598988"/>
            <a:ext cx="114300" cy="114300"/>
          </a:xfrm>
          <a:prstGeom prst="triangle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4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3282950" y="2386013"/>
            <a:ext cx="503238" cy="192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Sell-In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3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7027863" y="2386013"/>
            <a:ext cx="503238" cy="192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Sell-In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 useBgFill="1">
        <p:nvSpPr>
          <p:cNvPr id="172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auto">
          <a:xfrm>
            <a:off x="1019175" y="4560888"/>
            <a:ext cx="503238" cy="19208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Sell-In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 useBgFill="1">
        <p:nvSpPr>
          <p:cNvPr id="171" name="Text Placeholder 2">
            <a:extLst>
              <a:ext uri="{FF2B5EF4-FFF2-40B4-BE49-F238E27FC236}">
                <a16:creationId xmlns:a16="http://schemas.microsoft.com/office/drawing/2014/main" id="{2A363829-DAC7-914A-9568-78B2481B3701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4651375" y="4560888"/>
            <a:ext cx="503238" cy="19208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Sell-In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9C1ED-C0CC-614A-AD21-8A3C088E025E}"/>
              </a:ext>
            </a:extLst>
          </p:cNvPr>
          <p:cNvSpPr txBox="1"/>
          <p:nvPr/>
        </p:nvSpPr>
        <p:spPr>
          <a:xfrm>
            <a:off x="210464" y="83041"/>
            <a:ext cx="11697284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assess relevant levers for AFR’s operational efficiency, a clear understanding of the company’s supply and value chain is essential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70E855-400E-6E41-9171-C29E13078B46}"/>
              </a:ext>
            </a:extLst>
          </p:cNvPr>
          <p:cNvCxnSpPr>
            <a:cxnSpLocks/>
          </p:cNvCxnSpPr>
          <p:nvPr/>
        </p:nvCxnSpPr>
        <p:spPr>
          <a:xfrm>
            <a:off x="210465" y="6270929"/>
            <a:ext cx="116972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2CB22406-0AFB-DD43-A66D-A0FC889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5129" y="6428237"/>
            <a:ext cx="619115" cy="253686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139DE62-239F-2F46-9079-CC447DD8A53F}" type="slidenum"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210464" y="963667"/>
            <a:ext cx="11697284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chain, exemplary seasonal planning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C0D15F9-2598-2843-A021-122A99EA48E7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22704" y="6340832"/>
            <a:ext cx="944831" cy="3841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AC92F0-CD21-164F-BA22-006485F5CC61}"/>
              </a:ext>
            </a:extLst>
          </p:cNvPr>
          <p:cNvSpPr/>
          <p:nvPr/>
        </p:nvSpPr>
        <p:spPr>
          <a:xfrm>
            <a:off x="8866023" y="1437908"/>
            <a:ext cx="3103270" cy="27660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8276B71-70BC-4847-915E-59C8B59387A5}"/>
              </a:ext>
            </a:extLst>
          </p:cNvPr>
          <p:cNvSpPr/>
          <p:nvPr/>
        </p:nvSpPr>
        <p:spPr>
          <a:xfrm>
            <a:off x="8866016" y="4708200"/>
            <a:ext cx="3103269" cy="1432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Graphic 97" descr="Warning">
            <a:extLst>
              <a:ext uri="{FF2B5EF4-FFF2-40B4-BE49-F238E27FC236}">
                <a16:creationId xmlns:a16="http://schemas.microsoft.com/office/drawing/2014/main" id="{CD831C5F-F26E-CD4D-801B-3C88AA2DC68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1471681" y="4805275"/>
            <a:ext cx="426575" cy="42657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4843F405-770A-2747-B60C-98F09F417123}"/>
              </a:ext>
            </a:extLst>
          </p:cNvPr>
          <p:cNvSpPr/>
          <p:nvPr/>
        </p:nvSpPr>
        <p:spPr>
          <a:xfrm>
            <a:off x="8910627" y="1514864"/>
            <a:ext cx="2006857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Points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E2EDB4-3A93-BC44-AAF7-CEEEBEBD13E0}"/>
              </a:ext>
            </a:extLst>
          </p:cNvPr>
          <p:cNvSpPr/>
          <p:nvPr/>
        </p:nvSpPr>
        <p:spPr>
          <a:xfrm>
            <a:off x="8910626" y="4808559"/>
            <a:ext cx="2987041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268D7-CE99-FE41-B6C6-6E7E354BBA02}"/>
              </a:ext>
            </a:extLst>
          </p:cNvPr>
          <p:cNvSpPr/>
          <p:nvPr/>
        </p:nvSpPr>
        <p:spPr>
          <a:xfrm>
            <a:off x="8959671" y="2109116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603D1AD-A6D3-6644-9A95-D9CF5D53042B}"/>
              </a:ext>
            </a:extLst>
          </p:cNvPr>
          <p:cNvSpPr/>
          <p:nvPr/>
        </p:nvSpPr>
        <p:spPr>
          <a:xfrm>
            <a:off x="9218722" y="1999388"/>
            <a:ext cx="2715522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 season production starts before any sale has occurred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E4866F9-F75B-0645-A725-A4C1392D8660}"/>
              </a:ext>
            </a:extLst>
          </p:cNvPr>
          <p:cNvSpPr/>
          <p:nvPr/>
        </p:nvSpPr>
        <p:spPr>
          <a:xfrm>
            <a:off x="8959671" y="287018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08CDD31-5FD4-D646-A020-CC08CB3E3D7A}"/>
              </a:ext>
            </a:extLst>
          </p:cNvPr>
          <p:cNvSpPr/>
          <p:nvPr/>
        </p:nvSpPr>
        <p:spPr>
          <a:xfrm>
            <a:off x="9218722" y="2760454"/>
            <a:ext cx="2750563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Produced clothes from China need to be stored until sold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C05D8D-B58F-5544-91D4-3852DB0F358D}"/>
              </a:ext>
            </a:extLst>
          </p:cNvPr>
          <p:cNvSpPr/>
          <p:nvPr/>
        </p:nvSpPr>
        <p:spPr>
          <a:xfrm>
            <a:off x="8959671" y="3688750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CDCCE34-0F19-3E47-8E09-3E80D30FFCC0}"/>
              </a:ext>
            </a:extLst>
          </p:cNvPr>
          <p:cNvSpPr/>
          <p:nvPr/>
        </p:nvSpPr>
        <p:spPr>
          <a:xfrm>
            <a:off x="9218722" y="3579022"/>
            <a:ext cx="257678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In-season production can only be delivered with time lag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DF11954-CB56-D946-94AA-78265DE5F420}"/>
              </a:ext>
            </a:extLst>
          </p:cNvPr>
          <p:cNvSpPr/>
          <p:nvPr/>
        </p:nvSpPr>
        <p:spPr>
          <a:xfrm>
            <a:off x="8918602" y="5288451"/>
            <a:ext cx="2970185" cy="78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product lead times meeting very short product life cycles – high demand uncertainty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7EA252-BE51-764E-ACF3-3742C53F8921}"/>
              </a:ext>
            </a:extLst>
          </p:cNvPr>
          <p:cNvSpPr txBox="1"/>
          <p:nvPr/>
        </p:nvSpPr>
        <p:spPr>
          <a:xfrm>
            <a:off x="1289456" y="6382875"/>
            <a:ext cx="10218213" cy="24622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McKinsey &amp; Company, AFR as European hybrid fashion brand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29767" y="939882"/>
            <a:ext cx="855378" cy="281602"/>
            <a:chOff x="-287130" y="93921"/>
            <a:chExt cx="855378" cy="281602"/>
          </a:xfrm>
        </p:grpSpPr>
        <p:sp>
          <p:nvSpPr>
            <p:cNvPr id="6" name="TextBox 5"/>
            <p:cNvSpPr txBox="1"/>
            <p:nvPr/>
          </p:nvSpPr>
          <p:spPr>
            <a:xfrm>
              <a:off x="-145997" y="127000"/>
              <a:ext cx="706924" cy="215444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GB" sz="1400" dirty="0">
                  <a:solidFill>
                    <a:srgbClr val="0063A6"/>
                  </a:solidFill>
                  <a:latin typeface="Arial" panose="020B0604020202020204" pitchFamily="34" charset="0"/>
                </a:rPr>
                <a:t>Illustrative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-287130" y="93921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-287130" y="375523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EAD6B95-3B12-D84C-BEDE-15A7A4F04914}"/>
              </a:ext>
            </a:extLst>
          </p:cNvPr>
          <p:cNvSpPr/>
          <p:nvPr/>
        </p:nvSpPr>
        <p:spPr>
          <a:xfrm>
            <a:off x="2939102" y="2771814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2B46D8-5B1C-EC48-94FA-2E01EA970E82}"/>
              </a:ext>
            </a:extLst>
          </p:cNvPr>
          <p:cNvSpPr/>
          <p:nvPr/>
        </p:nvSpPr>
        <p:spPr>
          <a:xfrm>
            <a:off x="5009511" y="3190581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9193D5-A960-7F40-BA17-0BC7C6B805FC}"/>
              </a:ext>
            </a:extLst>
          </p:cNvPr>
          <p:cNvSpPr/>
          <p:nvPr/>
        </p:nvSpPr>
        <p:spPr>
          <a:xfrm>
            <a:off x="6093294" y="2773146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10" name="Graphic 9" descr="Target">
            <a:extLst>
              <a:ext uri="{FF2B5EF4-FFF2-40B4-BE49-F238E27FC236}">
                <a16:creationId xmlns:a16="http://schemas.microsoft.com/office/drawing/2014/main" id="{6930EFDB-3165-7E4C-B541-A4027FF64A4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1438782" y="1459799"/>
            <a:ext cx="516155" cy="516155"/>
          </a:xfrm>
          <a:prstGeom prst="rect">
            <a:avLst/>
          </a:prstGeom>
        </p:spPr>
      </p:pic>
      <p:pic>
        <p:nvPicPr>
          <p:cNvPr id="12" name="Graphic 11" descr="Arrow: Slight curve">
            <a:extLst>
              <a:ext uri="{FF2B5EF4-FFF2-40B4-BE49-F238E27FC236}">
                <a16:creationId xmlns:a16="http://schemas.microsoft.com/office/drawing/2014/main" id="{F779550B-B62C-4346-ADFA-DD632504E8D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 rot="5400000">
            <a:off x="8707820" y="4089489"/>
            <a:ext cx="755703" cy="755703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 rot="16200000">
            <a:off x="-539648" y="273526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</a:rPr>
              <a:t>Spring / Summer</a:t>
            </a:r>
          </a:p>
        </p:txBody>
      </p:sp>
      <p:sp>
        <p:nvSpPr>
          <p:cNvPr id="176" name="TextBox 175"/>
          <p:cNvSpPr txBox="1"/>
          <p:nvPr/>
        </p:nvSpPr>
        <p:spPr>
          <a:xfrm rot="16200000">
            <a:off x="-289579" y="490855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</a:rPr>
              <a:t>Fall / Winter</a:t>
            </a:r>
          </a:p>
        </p:txBody>
      </p:sp>
    </p:spTree>
    <p:extLst>
      <p:ext uri="{BB962C8B-B14F-4D97-AF65-F5344CB8AC3E}">
        <p14:creationId xmlns:p14="http://schemas.microsoft.com/office/powerpoint/2010/main" val="11067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/>
        </p:nvSpPr>
        <p:spPr>
          <a:xfrm>
            <a:off x="210464" y="83041"/>
            <a:ext cx="11697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Through long lead times combined with short product life cycles there is a constant mismatch of product supply and demand</a:t>
            </a:r>
          </a:p>
        </p:txBody>
      </p:sp>
      <p:cxnSp>
        <p:nvCxnSpPr>
          <p:cNvPr id="275" name="Google Shape;275;p18"/>
          <p:cNvCxnSpPr/>
          <p:nvPr/>
        </p:nvCxnSpPr>
        <p:spPr>
          <a:xfrm>
            <a:off x="210465" y="6270929"/>
            <a:ext cx="116973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6" name="Google Shape;276;p18"/>
          <p:cNvSpPr txBox="1">
            <a:spLocks noGrp="1"/>
          </p:cNvSpPr>
          <p:nvPr>
            <p:ph type="ftr" idx="11"/>
          </p:nvPr>
        </p:nvSpPr>
        <p:spPr>
          <a:xfrm>
            <a:off x="11315129" y="6428237"/>
            <a:ext cx="619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#</a:t>
            </a:r>
            <a:fld id="{00000000-1234-1234-1234-123412341234}" type="slidenum">
              <a:rPr lang="en-US">
                <a:solidFill>
                  <a:srgbClr val="7F7F7F"/>
                </a:solidFill>
              </a:rPr>
              <a:t>6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210464" y="963667"/>
            <a:ext cx="1169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and demand mismatch</a:t>
            </a:r>
          </a:p>
        </p:txBody>
      </p:sp>
      <p:pic>
        <p:nvPicPr>
          <p:cNvPr id="278" name="Google Shape;27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04" y="6340832"/>
            <a:ext cx="944830" cy="38416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8"/>
          <p:cNvSpPr/>
          <p:nvPr/>
        </p:nvSpPr>
        <p:spPr>
          <a:xfrm>
            <a:off x="1678900" y="1879924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"/>
          <p:cNvSpPr/>
          <p:nvPr/>
        </p:nvSpPr>
        <p:spPr>
          <a:xfrm>
            <a:off x="6402175" y="1879925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"/>
          <p:cNvSpPr/>
          <p:nvPr/>
        </p:nvSpPr>
        <p:spPr>
          <a:xfrm>
            <a:off x="7739550" y="1879951"/>
            <a:ext cx="1899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"/>
          <p:cNvSpPr/>
          <p:nvPr/>
        </p:nvSpPr>
        <p:spPr>
          <a:xfrm>
            <a:off x="3945750" y="1879952"/>
            <a:ext cx="6192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"/>
          <p:cNvSpPr/>
          <p:nvPr/>
        </p:nvSpPr>
        <p:spPr>
          <a:xfrm>
            <a:off x="2662675" y="1879952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"/>
          <p:cNvSpPr/>
          <p:nvPr/>
        </p:nvSpPr>
        <p:spPr>
          <a:xfrm>
            <a:off x="2043400" y="5529425"/>
            <a:ext cx="25215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</a:rPr>
              <a:t>Sales</a:t>
            </a:r>
            <a:endParaRPr sz="1000" b="1" i="1">
              <a:solidFill>
                <a:srgbClr val="FFFFFF"/>
              </a:solidFill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5837250" y="5529425"/>
            <a:ext cx="20922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5485075" y="1879975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6186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8"/>
          <p:cNvSpPr/>
          <p:nvPr/>
        </p:nvSpPr>
        <p:spPr>
          <a:xfrm>
            <a:off x="123206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184546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/>
          <p:nvPr/>
        </p:nvSpPr>
        <p:spPr>
          <a:xfrm>
            <a:off x="245885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8"/>
          <p:cNvSpPr/>
          <p:nvPr/>
        </p:nvSpPr>
        <p:spPr>
          <a:xfrm>
            <a:off x="307225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8"/>
          <p:cNvSpPr/>
          <p:nvPr/>
        </p:nvSpPr>
        <p:spPr>
          <a:xfrm>
            <a:off x="368564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429903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491243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552582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613922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675261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73659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618675" y="5529425"/>
            <a:ext cx="14247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564925" y="5529425"/>
            <a:ext cx="12846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1221876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2206551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319550" y="5158425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5016551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5946875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7114225" y="5150687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2" name="Google Shape;322;p18"/>
          <p:cNvCxnSpPr/>
          <p:nvPr/>
        </p:nvCxnSpPr>
        <p:spPr>
          <a:xfrm>
            <a:off x="666400" y="1977375"/>
            <a:ext cx="23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18"/>
          <p:cNvCxnSpPr/>
          <p:nvPr/>
        </p:nvCxnSpPr>
        <p:spPr>
          <a:xfrm>
            <a:off x="666400" y="224777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18"/>
          <p:cNvCxnSpPr/>
          <p:nvPr/>
        </p:nvCxnSpPr>
        <p:spPr>
          <a:xfrm>
            <a:off x="666400" y="232152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5" name="Google Shape;325;p18"/>
          <p:cNvSpPr txBox="1"/>
          <p:nvPr/>
        </p:nvSpPr>
        <p:spPr>
          <a:xfrm>
            <a:off x="930850" y="1817999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930850" y="2099050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00" y="1881475"/>
            <a:ext cx="7824276" cy="32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A7BB3B7-AFDC-D94B-ACC1-2827D70A270B}"/>
              </a:ext>
            </a:extLst>
          </p:cNvPr>
          <p:cNvSpPr/>
          <p:nvPr/>
        </p:nvSpPr>
        <p:spPr>
          <a:xfrm>
            <a:off x="8866023" y="1437908"/>
            <a:ext cx="3103270" cy="23535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D137FC3-0DB7-1C4E-81AF-EBC6CC14BBC9}"/>
              </a:ext>
            </a:extLst>
          </p:cNvPr>
          <p:cNvSpPr/>
          <p:nvPr/>
        </p:nvSpPr>
        <p:spPr>
          <a:xfrm>
            <a:off x="8866016" y="3954018"/>
            <a:ext cx="3103269" cy="211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865058-BC2D-294B-A01B-229DD69F6A08}"/>
              </a:ext>
            </a:extLst>
          </p:cNvPr>
          <p:cNvSpPr/>
          <p:nvPr/>
        </p:nvSpPr>
        <p:spPr>
          <a:xfrm>
            <a:off x="8910627" y="1514864"/>
            <a:ext cx="2006857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Points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A3CC03-028D-C847-8642-56B025E21C13}"/>
              </a:ext>
            </a:extLst>
          </p:cNvPr>
          <p:cNvSpPr/>
          <p:nvPr/>
        </p:nvSpPr>
        <p:spPr>
          <a:xfrm>
            <a:off x="8910627" y="4058927"/>
            <a:ext cx="1728784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Affected KPIs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Graphic 24" descr="Playbook">
            <a:extLst>
              <a:ext uri="{FF2B5EF4-FFF2-40B4-BE49-F238E27FC236}">
                <a16:creationId xmlns:a16="http://schemas.microsoft.com/office/drawing/2014/main" id="{F1E0A1C1-A11E-2049-9EF6-C996D2E1B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8516" y="3969310"/>
            <a:ext cx="469232" cy="46923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4DB0245-4084-4D43-8C9D-4D47EDAE5D72}"/>
              </a:ext>
            </a:extLst>
          </p:cNvPr>
          <p:cNvSpPr/>
          <p:nvPr/>
        </p:nvSpPr>
        <p:spPr>
          <a:xfrm>
            <a:off x="8959671" y="205708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8DC288F-DC8E-2843-97AD-AD8E94772DFA}"/>
              </a:ext>
            </a:extLst>
          </p:cNvPr>
          <p:cNvSpPr/>
          <p:nvPr/>
        </p:nvSpPr>
        <p:spPr>
          <a:xfrm>
            <a:off x="9218722" y="1999388"/>
            <a:ext cx="2715522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errors leading to supply mismatches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88FAA5D-BA3B-B24A-BEA5-A52EAF3DA092}"/>
              </a:ext>
            </a:extLst>
          </p:cNvPr>
          <p:cNvSpPr/>
          <p:nvPr/>
        </p:nvSpPr>
        <p:spPr>
          <a:xfrm>
            <a:off x="8959671" y="265724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58C4290-7326-2246-A4C5-C6F4FB3DEF32}"/>
              </a:ext>
            </a:extLst>
          </p:cNvPr>
          <p:cNvSpPr/>
          <p:nvPr/>
        </p:nvSpPr>
        <p:spPr>
          <a:xfrm>
            <a:off x="9218722" y="2599548"/>
            <a:ext cx="2750563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Stock-outs happen and cannibalize potential sales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64AED3-000F-E546-ACC7-0ACD1AF20CDE}"/>
              </a:ext>
            </a:extLst>
          </p:cNvPr>
          <p:cNvSpPr/>
          <p:nvPr/>
        </p:nvSpPr>
        <p:spPr>
          <a:xfrm>
            <a:off x="8959671" y="3299551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8FB3DD-A3BF-334A-A71F-70A9E4CF5338}"/>
              </a:ext>
            </a:extLst>
          </p:cNvPr>
          <p:cNvSpPr/>
          <p:nvPr/>
        </p:nvSpPr>
        <p:spPr>
          <a:xfrm>
            <a:off x="9218722" y="3253008"/>
            <a:ext cx="2762814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Unsold stock deteriorates company profitability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FEBE699-E9C8-B944-B3A8-6D0BEEBDF98B}"/>
              </a:ext>
            </a:extLst>
          </p:cNvPr>
          <p:cNvSpPr/>
          <p:nvPr/>
        </p:nvSpPr>
        <p:spPr>
          <a:xfrm>
            <a:off x="8918602" y="4524646"/>
            <a:ext cx="287690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to sales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order performance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margin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D8813EC-B98E-D648-B0A1-019B76C9DF56}"/>
              </a:ext>
            </a:extLst>
          </p:cNvPr>
          <p:cNvGrpSpPr/>
          <p:nvPr/>
        </p:nvGrpSpPr>
        <p:grpSpPr>
          <a:xfrm>
            <a:off x="11129767" y="939882"/>
            <a:ext cx="855378" cy="281602"/>
            <a:chOff x="-287130" y="93921"/>
            <a:chExt cx="855378" cy="28160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8DBB27-6E7D-0847-B204-41F23B4EF2CB}"/>
                </a:ext>
              </a:extLst>
            </p:cNvPr>
            <p:cNvSpPr txBox="1"/>
            <p:nvPr/>
          </p:nvSpPr>
          <p:spPr>
            <a:xfrm>
              <a:off x="-145997" y="127000"/>
              <a:ext cx="706924" cy="215444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GB" sz="1400" dirty="0">
                  <a:solidFill>
                    <a:srgbClr val="0063A6"/>
                  </a:solidFill>
                  <a:latin typeface="Arial" panose="020B0604020202020204" pitchFamily="34" charset="0"/>
                </a:rPr>
                <a:t>Illustrative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7B14C56-A978-D04E-B29A-039F7083D5B0}"/>
                </a:ext>
              </a:extLst>
            </p:cNvPr>
            <p:cNvCxnSpPr/>
            <p:nvPr/>
          </p:nvCxnSpPr>
          <p:spPr>
            <a:xfrm>
              <a:off x="-287130" y="93921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3D15249-17D5-5048-B401-1B0BB56D50CE}"/>
                </a:ext>
              </a:extLst>
            </p:cNvPr>
            <p:cNvCxnSpPr/>
            <p:nvPr/>
          </p:nvCxnSpPr>
          <p:spPr>
            <a:xfrm>
              <a:off x="-287130" y="375523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Graphic 99" descr="Target">
            <a:extLst>
              <a:ext uri="{FF2B5EF4-FFF2-40B4-BE49-F238E27FC236}">
                <a16:creationId xmlns:a16="http://schemas.microsoft.com/office/drawing/2014/main" id="{E546D9AA-35A7-D645-8AB1-FF21B8FA8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82" y="1459799"/>
            <a:ext cx="516155" cy="51615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659758" y="1488266"/>
            <a:ext cx="726969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AFR’s annual sales cycle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EC9CD37-5EAC-1A43-9594-3A2361CA14D1}"/>
              </a:ext>
            </a:extLst>
          </p:cNvPr>
          <p:cNvCxnSpPr>
            <a:cxnSpLocks/>
          </p:cNvCxnSpPr>
          <p:nvPr/>
        </p:nvCxnSpPr>
        <p:spPr>
          <a:xfrm>
            <a:off x="3191267" y="1650607"/>
            <a:ext cx="471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29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/>
        </p:nvSpPr>
        <p:spPr>
          <a:xfrm>
            <a:off x="210464" y="83041"/>
            <a:ext cx="11697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Through long lead times combined with short product life cycles there is a constant mismatch of product supply and demand</a:t>
            </a:r>
          </a:p>
        </p:txBody>
      </p:sp>
      <p:cxnSp>
        <p:nvCxnSpPr>
          <p:cNvPr id="334" name="Google Shape;334;p19"/>
          <p:cNvCxnSpPr/>
          <p:nvPr/>
        </p:nvCxnSpPr>
        <p:spPr>
          <a:xfrm>
            <a:off x="210465" y="6270929"/>
            <a:ext cx="116973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5" name="Google Shape;335;p19"/>
          <p:cNvSpPr txBox="1">
            <a:spLocks noGrp="1"/>
          </p:cNvSpPr>
          <p:nvPr>
            <p:ph type="ftr" idx="11"/>
          </p:nvPr>
        </p:nvSpPr>
        <p:spPr>
          <a:xfrm>
            <a:off x="11315129" y="6428237"/>
            <a:ext cx="619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#</a:t>
            </a:r>
            <a:fld id="{00000000-1234-1234-1234-123412341234}" type="slidenum">
              <a:rPr lang="en-US">
                <a:solidFill>
                  <a:srgbClr val="7F7F7F"/>
                </a:solidFill>
              </a:rPr>
              <a:t>7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210464" y="963667"/>
            <a:ext cx="1169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and demand mismatch</a:t>
            </a:r>
          </a:p>
        </p:txBody>
      </p:sp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04" y="6340832"/>
            <a:ext cx="944830" cy="38416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9"/>
          <p:cNvSpPr/>
          <p:nvPr/>
        </p:nvSpPr>
        <p:spPr>
          <a:xfrm>
            <a:off x="1678900" y="1879924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6402175" y="1879925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7739550" y="1879951"/>
            <a:ext cx="1899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3945750" y="1879952"/>
            <a:ext cx="6192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2662675" y="1879952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2043400" y="5529425"/>
            <a:ext cx="25215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</a:rPr>
              <a:t>Sales</a:t>
            </a:r>
            <a:endParaRPr sz="1000" b="1" i="1">
              <a:solidFill>
                <a:srgbClr val="FFFFFF"/>
              </a:solidFill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5837250" y="5529425"/>
            <a:ext cx="20922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5485075" y="1879975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9"/>
          <p:cNvSpPr/>
          <p:nvPr/>
        </p:nvSpPr>
        <p:spPr>
          <a:xfrm>
            <a:off x="5495050" y="2487936"/>
            <a:ext cx="2281250" cy="1633550"/>
          </a:xfrm>
          <a:custGeom>
            <a:avLst/>
            <a:gdLst/>
            <a:ahLst/>
            <a:cxnLst/>
            <a:rect l="l" t="t" r="r" b="b"/>
            <a:pathLst>
              <a:path w="91250" h="65342" extrusionOk="0">
                <a:moveTo>
                  <a:pt x="0" y="65342"/>
                </a:moveTo>
                <a:lnTo>
                  <a:pt x="32766" y="30099"/>
                </a:lnTo>
                <a:lnTo>
                  <a:pt x="44768" y="0"/>
                </a:lnTo>
                <a:lnTo>
                  <a:pt x="91250" y="50483"/>
                </a:lnTo>
                <a:lnTo>
                  <a:pt x="83058" y="45339"/>
                </a:lnTo>
                <a:lnTo>
                  <a:pt x="70295" y="40958"/>
                </a:lnTo>
                <a:lnTo>
                  <a:pt x="44768" y="18288"/>
                </a:lnTo>
                <a:lnTo>
                  <a:pt x="31814" y="43053"/>
                </a:lnTo>
                <a:lnTo>
                  <a:pt x="19431" y="53912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62" name="Google Shape;362;p19"/>
          <p:cNvSpPr/>
          <p:nvPr/>
        </p:nvSpPr>
        <p:spPr>
          <a:xfrm>
            <a:off x="1722625" y="2481962"/>
            <a:ext cx="2281250" cy="1633550"/>
          </a:xfrm>
          <a:custGeom>
            <a:avLst/>
            <a:gdLst/>
            <a:ahLst/>
            <a:cxnLst/>
            <a:rect l="l" t="t" r="r" b="b"/>
            <a:pathLst>
              <a:path w="91250" h="65342" extrusionOk="0">
                <a:moveTo>
                  <a:pt x="0" y="65342"/>
                </a:moveTo>
                <a:lnTo>
                  <a:pt x="32766" y="30099"/>
                </a:lnTo>
                <a:lnTo>
                  <a:pt x="44768" y="0"/>
                </a:lnTo>
                <a:lnTo>
                  <a:pt x="91250" y="50483"/>
                </a:lnTo>
                <a:lnTo>
                  <a:pt x="83058" y="45339"/>
                </a:lnTo>
                <a:lnTo>
                  <a:pt x="70295" y="40958"/>
                </a:lnTo>
                <a:lnTo>
                  <a:pt x="44768" y="18288"/>
                </a:lnTo>
                <a:lnTo>
                  <a:pt x="31814" y="43053"/>
                </a:lnTo>
                <a:lnTo>
                  <a:pt x="19431" y="53912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63" name="Google Shape;363;p19"/>
          <p:cNvSpPr/>
          <p:nvPr/>
        </p:nvSpPr>
        <p:spPr>
          <a:xfrm>
            <a:off x="5671962" y="2435561"/>
            <a:ext cx="933450" cy="1023925"/>
          </a:xfrm>
          <a:custGeom>
            <a:avLst/>
            <a:gdLst/>
            <a:ahLst/>
            <a:cxnLst/>
            <a:rect l="l" t="t" r="r" b="b"/>
            <a:pathLst>
              <a:path w="37338" h="40957" extrusionOk="0">
                <a:moveTo>
                  <a:pt x="0" y="16954"/>
                </a:moveTo>
                <a:lnTo>
                  <a:pt x="12954" y="34671"/>
                </a:lnTo>
                <a:lnTo>
                  <a:pt x="15812" y="40957"/>
                </a:lnTo>
                <a:lnTo>
                  <a:pt x="24194" y="31432"/>
                </a:lnTo>
                <a:lnTo>
                  <a:pt x="37338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64" name="Google Shape;364;p19"/>
          <p:cNvSpPr/>
          <p:nvPr/>
        </p:nvSpPr>
        <p:spPr>
          <a:xfrm>
            <a:off x="1909063" y="2439112"/>
            <a:ext cx="933450" cy="1023925"/>
          </a:xfrm>
          <a:custGeom>
            <a:avLst/>
            <a:gdLst/>
            <a:ahLst/>
            <a:cxnLst/>
            <a:rect l="l" t="t" r="r" b="b"/>
            <a:pathLst>
              <a:path w="37338" h="40957" extrusionOk="0">
                <a:moveTo>
                  <a:pt x="0" y="16954"/>
                </a:moveTo>
                <a:lnTo>
                  <a:pt x="12954" y="34671"/>
                </a:lnTo>
                <a:lnTo>
                  <a:pt x="15812" y="40957"/>
                </a:lnTo>
                <a:lnTo>
                  <a:pt x="24194" y="31432"/>
                </a:lnTo>
                <a:lnTo>
                  <a:pt x="37338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65" name="Google Shape;365;p19"/>
          <p:cNvSpPr/>
          <p:nvPr/>
        </p:nvSpPr>
        <p:spPr>
          <a:xfrm>
            <a:off x="6186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123206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184546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245885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307225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368564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429903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491243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552582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613922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675261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73659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7239000" y="4111450"/>
            <a:ext cx="690575" cy="1033450"/>
          </a:xfrm>
          <a:custGeom>
            <a:avLst/>
            <a:gdLst/>
            <a:ahLst/>
            <a:cxnLst/>
            <a:rect l="l" t="t" r="r" b="b"/>
            <a:pathLst>
              <a:path w="27623" h="41338" extrusionOk="0">
                <a:moveTo>
                  <a:pt x="0" y="6858"/>
                </a:moveTo>
                <a:lnTo>
                  <a:pt x="12192" y="0"/>
                </a:lnTo>
                <a:lnTo>
                  <a:pt x="25527" y="14287"/>
                </a:lnTo>
                <a:lnTo>
                  <a:pt x="27623" y="41338"/>
                </a:lnTo>
                <a:lnTo>
                  <a:pt x="23622" y="25717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78" name="Google Shape;378;p19"/>
          <p:cNvSpPr/>
          <p:nvPr/>
        </p:nvSpPr>
        <p:spPr>
          <a:xfrm>
            <a:off x="618675" y="5529425"/>
            <a:ext cx="14247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4564925" y="5529425"/>
            <a:ext cx="12846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9"/>
          <p:cNvSpPr txBox="1"/>
          <p:nvPr/>
        </p:nvSpPr>
        <p:spPr>
          <a:xfrm>
            <a:off x="1221876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9"/>
          <p:cNvSpPr txBox="1"/>
          <p:nvPr/>
        </p:nvSpPr>
        <p:spPr>
          <a:xfrm>
            <a:off x="2206551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9"/>
          <p:cNvSpPr txBox="1"/>
          <p:nvPr/>
        </p:nvSpPr>
        <p:spPr>
          <a:xfrm>
            <a:off x="3319550" y="5158425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9"/>
          <p:cNvSpPr txBox="1"/>
          <p:nvPr/>
        </p:nvSpPr>
        <p:spPr>
          <a:xfrm>
            <a:off x="5016551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9"/>
          <p:cNvSpPr txBox="1"/>
          <p:nvPr/>
        </p:nvSpPr>
        <p:spPr>
          <a:xfrm>
            <a:off x="5946875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9"/>
          <p:cNvSpPr txBox="1"/>
          <p:nvPr/>
        </p:nvSpPr>
        <p:spPr>
          <a:xfrm>
            <a:off x="7114225" y="5150687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3462350" y="4111450"/>
            <a:ext cx="966775" cy="947725"/>
          </a:xfrm>
          <a:custGeom>
            <a:avLst/>
            <a:gdLst/>
            <a:ahLst/>
            <a:cxnLst/>
            <a:rect l="l" t="t" r="r" b="b"/>
            <a:pathLst>
              <a:path w="38671" h="37909" extrusionOk="0">
                <a:moveTo>
                  <a:pt x="0" y="7239"/>
                </a:moveTo>
                <a:lnTo>
                  <a:pt x="12763" y="0"/>
                </a:lnTo>
                <a:lnTo>
                  <a:pt x="25717" y="14668"/>
                </a:lnTo>
                <a:lnTo>
                  <a:pt x="38671" y="21145"/>
                </a:lnTo>
                <a:lnTo>
                  <a:pt x="37528" y="37909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cxnSp>
        <p:nvCxnSpPr>
          <p:cNvPr id="387" name="Google Shape;387;p19"/>
          <p:cNvCxnSpPr/>
          <p:nvPr/>
        </p:nvCxnSpPr>
        <p:spPr>
          <a:xfrm>
            <a:off x="666400" y="1977375"/>
            <a:ext cx="23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19"/>
          <p:cNvCxnSpPr/>
          <p:nvPr/>
        </p:nvCxnSpPr>
        <p:spPr>
          <a:xfrm>
            <a:off x="666400" y="224777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19"/>
          <p:cNvCxnSpPr/>
          <p:nvPr/>
        </p:nvCxnSpPr>
        <p:spPr>
          <a:xfrm>
            <a:off x="666400" y="232152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0" name="Google Shape;390;p19"/>
          <p:cNvSpPr txBox="1"/>
          <p:nvPr/>
        </p:nvSpPr>
        <p:spPr>
          <a:xfrm>
            <a:off x="930850" y="1817999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9"/>
          <p:cNvSpPr txBox="1"/>
          <p:nvPr/>
        </p:nvSpPr>
        <p:spPr>
          <a:xfrm>
            <a:off x="930850" y="2099050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00" y="1881475"/>
            <a:ext cx="7824276" cy="32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A7BB3B7-AFDC-D94B-ACC1-2827D70A270B}"/>
              </a:ext>
            </a:extLst>
          </p:cNvPr>
          <p:cNvSpPr/>
          <p:nvPr/>
        </p:nvSpPr>
        <p:spPr>
          <a:xfrm>
            <a:off x="8866023" y="1437908"/>
            <a:ext cx="3103270" cy="23535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D137FC3-0DB7-1C4E-81AF-EBC6CC14BBC9}"/>
              </a:ext>
            </a:extLst>
          </p:cNvPr>
          <p:cNvSpPr/>
          <p:nvPr/>
        </p:nvSpPr>
        <p:spPr>
          <a:xfrm>
            <a:off x="8866016" y="3954018"/>
            <a:ext cx="3103269" cy="211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865058-BC2D-294B-A01B-229DD69F6A08}"/>
              </a:ext>
            </a:extLst>
          </p:cNvPr>
          <p:cNvSpPr/>
          <p:nvPr/>
        </p:nvSpPr>
        <p:spPr>
          <a:xfrm>
            <a:off x="8910627" y="1514864"/>
            <a:ext cx="2006857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Points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A3CC03-028D-C847-8642-56B025E21C13}"/>
              </a:ext>
            </a:extLst>
          </p:cNvPr>
          <p:cNvSpPr/>
          <p:nvPr/>
        </p:nvSpPr>
        <p:spPr>
          <a:xfrm>
            <a:off x="8910627" y="4058927"/>
            <a:ext cx="1728784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Affected KPIs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Graphic 24" descr="Playbook">
            <a:extLst>
              <a:ext uri="{FF2B5EF4-FFF2-40B4-BE49-F238E27FC236}">
                <a16:creationId xmlns:a16="http://schemas.microsoft.com/office/drawing/2014/main" id="{F1E0A1C1-A11E-2049-9EF6-C996D2E1B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8516" y="3969310"/>
            <a:ext cx="469232" cy="46923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44DB0245-4084-4D43-8C9D-4D47EDAE5D72}"/>
              </a:ext>
            </a:extLst>
          </p:cNvPr>
          <p:cNvSpPr/>
          <p:nvPr/>
        </p:nvSpPr>
        <p:spPr>
          <a:xfrm>
            <a:off x="8959671" y="205708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DC288F-DC8E-2843-97AD-AD8E94772DFA}"/>
              </a:ext>
            </a:extLst>
          </p:cNvPr>
          <p:cNvSpPr/>
          <p:nvPr/>
        </p:nvSpPr>
        <p:spPr>
          <a:xfrm>
            <a:off x="9218722" y="1999388"/>
            <a:ext cx="2715522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errors leading to supply mismatches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8FAA5D-BA3B-B24A-BEA5-A52EAF3DA092}"/>
              </a:ext>
            </a:extLst>
          </p:cNvPr>
          <p:cNvSpPr/>
          <p:nvPr/>
        </p:nvSpPr>
        <p:spPr>
          <a:xfrm>
            <a:off x="8959671" y="265724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8C4290-7326-2246-A4C5-C6F4FB3DEF32}"/>
              </a:ext>
            </a:extLst>
          </p:cNvPr>
          <p:cNvSpPr/>
          <p:nvPr/>
        </p:nvSpPr>
        <p:spPr>
          <a:xfrm>
            <a:off x="9218722" y="2599548"/>
            <a:ext cx="2750563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Stock-outs happen and cannibalize potential sales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D64AED3-000F-E546-ACC7-0ACD1AF20CDE}"/>
              </a:ext>
            </a:extLst>
          </p:cNvPr>
          <p:cNvSpPr/>
          <p:nvPr/>
        </p:nvSpPr>
        <p:spPr>
          <a:xfrm>
            <a:off x="8959671" y="3299551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28FB3DD-A3BF-334A-A71F-70A9E4CF5338}"/>
              </a:ext>
            </a:extLst>
          </p:cNvPr>
          <p:cNvSpPr/>
          <p:nvPr/>
        </p:nvSpPr>
        <p:spPr>
          <a:xfrm>
            <a:off x="9218722" y="3253008"/>
            <a:ext cx="2762814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Unsold stock deteriorates company profitability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FEBE699-E9C8-B944-B3A8-6D0BEEBDF98B}"/>
              </a:ext>
            </a:extLst>
          </p:cNvPr>
          <p:cNvSpPr/>
          <p:nvPr/>
        </p:nvSpPr>
        <p:spPr>
          <a:xfrm>
            <a:off x="8918602" y="4524646"/>
            <a:ext cx="287690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to sales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order performance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margin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D8813EC-B98E-D648-B0A1-019B76C9DF56}"/>
              </a:ext>
            </a:extLst>
          </p:cNvPr>
          <p:cNvGrpSpPr/>
          <p:nvPr/>
        </p:nvGrpSpPr>
        <p:grpSpPr>
          <a:xfrm>
            <a:off x="11129767" y="939882"/>
            <a:ext cx="855378" cy="281602"/>
            <a:chOff x="-287130" y="93921"/>
            <a:chExt cx="855378" cy="2816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48DBB27-6E7D-0847-B204-41F23B4EF2CB}"/>
                </a:ext>
              </a:extLst>
            </p:cNvPr>
            <p:cNvSpPr txBox="1"/>
            <p:nvPr/>
          </p:nvSpPr>
          <p:spPr>
            <a:xfrm>
              <a:off x="-145997" y="127000"/>
              <a:ext cx="706924" cy="215444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GB" sz="1400" dirty="0">
                  <a:solidFill>
                    <a:srgbClr val="0063A6"/>
                  </a:solidFill>
                  <a:latin typeface="Arial" panose="020B0604020202020204" pitchFamily="34" charset="0"/>
                </a:rPr>
                <a:t>Illustrative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B14C56-A978-D04E-B29A-039F7083D5B0}"/>
                </a:ext>
              </a:extLst>
            </p:cNvPr>
            <p:cNvCxnSpPr/>
            <p:nvPr/>
          </p:nvCxnSpPr>
          <p:spPr>
            <a:xfrm>
              <a:off x="-287130" y="93921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3D15249-17D5-5048-B401-1B0BB56D50CE}"/>
                </a:ext>
              </a:extLst>
            </p:cNvPr>
            <p:cNvCxnSpPr/>
            <p:nvPr/>
          </p:nvCxnSpPr>
          <p:spPr>
            <a:xfrm>
              <a:off x="-287130" y="375523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Graphic 99" descr="Target">
            <a:extLst>
              <a:ext uri="{FF2B5EF4-FFF2-40B4-BE49-F238E27FC236}">
                <a16:creationId xmlns:a16="http://schemas.microsoft.com/office/drawing/2014/main" id="{E546D9AA-35A7-D645-8AB1-FF21B8FA8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82" y="1459799"/>
            <a:ext cx="516155" cy="51615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659758" y="1488266"/>
            <a:ext cx="726969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AFR’s annual sales cycle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EC9CD37-5EAC-1A43-9594-3A2361CA14D1}"/>
              </a:ext>
            </a:extLst>
          </p:cNvPr>
          <p:cNvCxnSpPr>
            <a:cxnSpLocks/>
          </p:cNvCxnSpPr>
          <p:nvPr/>
        </p:nvCxnSpPr>
        <p:spPr>
          <a:xfrm>
            <a:off x="3191267" y="1650607"/>
            <a:ext cx="471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28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"/>
          <p:cNvSpPr txBox="1"/>
          <p:nvPr/>
        </p:nvSpPr>
        <p:spPr>
          <a:xfrm>
            <a:off x="210464" y="83041"/>
            <a:ext cx="11697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Through long lead times combined with short product life cycles there is a constant mismatch of product supply and demand</a:t>
            </a:r>
          </a:p>
        </p:txBody>
      </p:sp>
      <p:cxnSp>
        <p:nvCxnSpPr>
          <p:cNvPr id="399" name="Google Shape;399;p20"/>
          <p:cNvCxnSpPr/>
          <p:nvPr/>
        </p:nvCxnSpPr>
        <p:spPr>
          <a:xfrm>
            <a:off x="210465" y="6270929"/>
            <a:ext cx="116973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p20"/>
          <p:cNvSpPr txBox="1">
            <a:spLocks noGrp="1"/>
          </p:cNvSpPr>
          <p:nvPr>
            <p:ph type="ftr" idx="11"/>
          </p:nvPr>
        </p:nvSpPr>
        <p:spPr>
          <a:xfrm>
            <a:off x="11315129" y="6428237"/>
            <a:ext cx="619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#</a:t>
            </a:r>
            <a:fld id="{00000000-1234-1234-1234-123412341234}" type="slidenum">
              <a:rPr lang="en-US">
                <a:solidFill>
                  <a:srgbClr val="7F7F7F"/>
                </a:solidFill>
              </a:rPr>
              <a:t>8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210464" y="963667"/>
            <a:ext cx="1169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and demand mismatch</a:t>
            </a:r>
          </a:p>
        </p:txBody>
      </p:sp>
      <p:pic>
        <p:nvPicPr>
          <p:cNvPr id="402" name="Google Shape;40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04" y="6340832"/>
            <a:ext cx="944830" cy="38416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/>
          <p:nvPr/>
        </p:nvSpPr>
        <p:spPr>
          <a:xfrm>
            <a:off x="1678900" y="1879924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6402175" y="1879925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739550" y="1879951"/>
            <a:ext cx="1899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3945750" y="1879952"/>
            <a:ext cx="6192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2662675" y="1879952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2043400" y="5529425"/>
            <a:ext cx="25215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</a:rPr>
              <a:t>Sales</a:t>
            </a:r>
            <a:endParaRPr sz="1000" b="1" i="1">
              <a:solidFill>
                <a:srgbClr val="FFFFFF"/>
              </a:solidFill>
            </a:endParaRPr>
          </a:p>
        </p:txBody>
      </p:sp>
      <p:sp>
        <p:nvSpPr>
          <p:cNvPr id="424" name="Google Shape;424;p20"/>
          <p:cNvSpPr/>
          <p:nvPr/>
        </p:nvSpPr>
        <p:spPr>
          <a:xfrm>
            <a:off x="5837250" y="5529425"/>
            <a:ext cx="20922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0"/>
          <p:cNvSpPr/>
          <p:nvPr/>
        </p:nvSpPr>
        <p:spPr>
          <a:xfrm>
            <a:off x="5485075" y="1879975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0"/>
          <p:cNvSpPr/>
          <p:nvPr/>
        </p:nvSpPr>
        <p:spPr>
          <a:xfrm>
            <a:off x="5495050" y="2487936"/>
            <a:ext cx="2281250" cy="1633550"/>
          </a:xfrm>
          <a:custGeom>
            <a:avLst/>
            <a:gdLst/>
            <a:ahLst/>
            <a:cxnLst/>
            <a:rect l="l" t="t" r="r" b="b"/>
            <a:pathLst>
              <a:path w="91250" h="65342" extrusionOk="0">
                <a:moveTo>
                  <a:pt x="0" y="65342"/>
                </a:moveTo>
                <a:lnTo>
                  <a:pt x="32766" y="30099"/>
                </a:lnTo>
                <a:lnTo>
                  <a:pt x="44768" y="0"/>
                </a:lnTo>
                <a:lnTo>
                  <a:pt x="91250" y="50483"/>
                </a:lnTo>
                <a:lnTo>
                  <a:pt x="83058" y="45339"/>
                </a:lnTo>
                <a:lnTo>
                  <a:pt x="70295" y="40958"/>
                </a:lnTo>
                <a:lnTo>
                  <a:pt x="44768" y="18288"/>
                </a:lnTo>
                <a:lnTo>
                  <a:pt x="31814" y="43053"/>
                </a:lnTo>
                <a:lnTo>
                  <a:pt x="19431" y="53912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27" name="Google Shape;427;p20"/>
          <p:cNvSpPr/>
          <p:nvPr/>
        </p:nvSpPr>
        <p:spPr>
          <a:xfrm>
            <a:off x="1722625" y="2481962"/>
            <a:ext cx="2281250" cy="1633550"/>
          </a:xfrm>
          <a:custGeom>
            <a:avLst/>
            <a:gdLst/>
            <a:ahLst/>
            <a:cxnLst/>
            <a:rect l="l" t="t" r="r" b="b"/>
            <a:pathLst>
              <a:path w="91250" h="65342" extrusionOk="0">
                <a:moveTo>
                  <a:pt x="0" y="65342"/>
                </a:moveTo>
                <a:lnTo>
                  <a:pt x="32766" y="30099"/>
                </a:lnTo>
                <a:lnTo>
                  <a:pt x="44768" y="0"/>
                </a:lnTo>
                <a:lnTo>
                  <a:pt x="91250" y="50483"/>
                </a:lnTo>
                <a:lnTo>
                  <a:pt x="83058" y="45339"/>
                </a:lnTo>
                <a:lnTo>
                  <a:pt x="70295" y="40958"/>
                </a:lnTo>
                <a:lnTo>
                  <a:pt x="44768" y="18288"/>
                </a:lnTo>
                <a:lnTo>
                  <a:pt x="31814" y="43053"/>
                </a:lnTo>
                <a:lnTo>
                  <a:pt x="19431" y="53912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28" name="Google Shape;428;p20"/>
          <p:cNvSpPr/>
          <p:nvPr/>
        </p:nvSpPr>
        <p:spPr>
          <a:xfrm>
            <a:off x="5671962" y="2435561"/>
            <a:ext cx="933450" cy="1023925"/>
          </a:xfrm>
          <a:custGeom>
            <a:avLst/>
            <a:gdLst/>
            <a:ahLst/>
            <a:cxnLst/>
            <a:rect l="l" t="t" r="r" b="b"/>
            <a:pathLst>
              <a:path w="37338" h="40957" extrusionOk="0">
                <a:moveTo>
                  <a:pt x="0" y="16954"/>
                </a:moveTo>
                <a:lnTo>
                  <a:pt x="12954" y="34671"/>
                </a:lnTo>
                <a:lnTo>
                  <a:pt x="15812" y="40957"/>
                </a:lnTo>
                <a:lnTo>
                  <a:pt x="24194" y="31432"/>
                </a:lnTo>
                <a:lnTo>
                  <a:pt x="37338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29" name="Google Shape;429;p20"/>
          <p:cNvSpPr/>
          <p:nvPr/>
        </p:nvSpPr>
        <p:spPr>
          <a:xfrm>
            <a:off x="1909063" y="2439112"/>
            <a:ext cx="933450" cy="1023925"/>
          </a:xfrm>
          <a:custGeom>
            <a:avLst/>
            <a:gdLst/>
            <a:ahLst/>
            <a:cxnLst/>
            <a:rect l="l" t="t" r="r" b="b"/>
            <a:pathLst>
              <a:path w="37338" h="40957" extrusionOk="0">
                <a:moveTo>
                  <a:pt x="0" y="16954"/>
                </a:moveTo>
                <a:lnTo>
                  <a:pt x="12954" y="34671"/>
                </a:lnTo>
                <a:lnTo>
                  <a:pt x="15812" y="40957"/>
                </a:lnTo>
                <a:lnTo>
                  <a:pt x="24194" y="31432"/>
                </a:lnTo>
                <a:lnTo>
                  <a:pt x="37338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30" name="Google Shape;430;p20"/>
          <p:cNvSpPr/>
          <p:nvPr/>
        </p:nvSpPr>
        <p:spPr>
          <a:xfrm>
            <a:off x="6186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123206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0"/>
          <p:cNvSpPr/>
          <p:nvPr/>
        </p:nvSpPr>
        <p:spPr>
          <a:xfrm>
            <a:off x="184546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0"/>
          <p:cNvSpPr/>
          <p:nvPr/>
        </p:nvSpPr>
        <p:spPr>
          <a:xfrm>
            <a:off x="245885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307225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368564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429903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491243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0"/>
          <p:cNvSpPr/>
          <p:nvPr/>
        </p:nvSpPr>
        <p:spPr>
          <a:xfrm>
            <a:off x="552582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0"/>
          <p:cNvSpPr/>
          <p:nvPr/>
        </p:nvSpPr>
        <p:spPr>
          <a:xfrm>
            <a:off x="613922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0"/>
          <p:cNvSpPr/>
          <p:nvPr/>
        </p:nvSpPr>
        <p:spPr>
          <a:xfrm>
            <a:off x="675261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0"/>
          <p:cNvSpPr/>
          <p:nvPr/>
        </p:nvSpPr>
        <p:spPr>
          <a:xfrm>
            <a:off x="73659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5943398" y="230940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443" name="Google Shape;443;p20"/>
          <p:cNvSpPr/>
          <p:nvPr/>
        </p:nvSpPr>
        <p:spPr>
          <a:xfrm>
            <a:off x="2180523" y="230940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444" name="Google Shape;444;p20"/>
          <p:cNvSpPr/>
          <p:nvPr/>
        </p:nvSpPr>
        <p:spPr>
          <a:xfrm>
            <a:off x="7239000" y="4111450"/>
            <a:ext cx="690575" cy="1033450"/>
          </a:xfrm>
          <a:custGeom>
            <a:avLst/>
            <a:gdLst/>
            <a:ahLst/>
            <a:cxnLst/>
            <a:rect l="l" t="t" r="r" b="b"/>
            <a:pathLst>
              <a:path w="27623" h="41338" extrusionOk="0">
                <a:moveTo>
                  <a:pt x="0" y="6858"/>
                </a:moveTo>
                <a:lnTo>
                  <a:pt x="12192" y="0"/>
                </a:lnTo>
                <a:lnTo>
                  <a:pt x="25527" y="14287"/>
                </a:lnTo>
                <a:lnTo>
                  <a:pt x="27623" y="41338"/>
                </a:lnTo>
                <a:lnTo>
                  <a:pt x="23622" y="25717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45" name="Google Shape;445;p20"/>
          <p:cNvSpPr/>
          <p:nvPr/>
        </p:nvSpPr>
        <p:spPr>
          <a:xfrm>
            <a:off x="618675" y="5529425"/>
            <a:ext cx="14247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4564925" y="5529425"/>
            <a:ext cx="12846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0"/>
          <p:cNvSpPr txBox="1"/>
          <p:nvPr/>
        </p:nvSpPr>
        <p:spPr>
          <a:xfrm>
            <a:off x="1221876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0"/>
          <p:cNvSpPr txBox="1"/>
          <p:nvPr/>
        </p:nvSpPr>
        <p:spPr>
          <a:xfrm>
            <a:off x="2206551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0"/>
          <p:cNvSpPr txBox="1"/>
          <p:nvPr/>
        </p:nvSpPr>
        <p:spPr>
          <a:xfrm>
            <a:off x="3319550" y="5158425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0"/>
          <p:cNvSpPr txBox="1"/>
          <p:nvPr/>
        </p:nvSpPr>
        <p:spPr>
          <a:xfrm>
            <a:off x="5016551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0"/>
          <p:cNvSpPr txBox="1"/>
          <p:nvPr/>
        </p:nvSpPr>
        <p:spPr>
          <a:xfrm>
            <a:off x="5946875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7114225" y="5150687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3462350" y="4111450"/>
            <a:ext cx="966775" cy="947725"/>
          </a:xfrm>
          <a:custGeom>
            <a:avLst/>
            <a:gdLst/>
            <a:ahLst/>
            <a:cxnLst/>
            <a:rect l="l" t="t" r="r" b="b"/>
            <a:pathLst>
              <a:path w="38671" h="37909" extrusionOk="0">
                <a:moveTo>
                  <a:pt x="0" y="7239"/>
                </a:moveTo>
                <a:lnTo>
                  <a:pt x="12763" y="0"/>
                </a:lnTo>
                <a:lnTo>
                  <a:pt x="25717" y="14668"/>
                </a:lnTo>
                <a:lnTo>
                  <a:pt x="38671" y="21145"/>
                </a:lnTo>
                <a:lnTo>
                  <a:pt x="37528" y="37909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454" name="Google Shape;4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00" y="1881475"/>
            <a:ext cx="7824276" cy="329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20"/>
          <p:cNvCxnSpPr/>
          <p:nvPr/>
        </p:nvCxnSpPr>
        <p:spPr>
          <a:xfrm flipH="1">
            <a:off x="1895400" y="2444575"/>
            <a:ext cx="962100" cy="42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456" name="Google Shape;456;p20"/>
          <p:cNvCxnSpPr/>
          <p:nvPr/>
        </p:nvCxnSpPr>
        <p:spPr>
          <a:xfrm flipH="1">
            <a:off x="5657625" y="2444575"/>
            <a:ext cx="962100" cy="42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457" name="Google Shape;457;p20"/>
          <p:cNvCxnSpPr/>
          <p:nvPr/>
        </p:nvCxnSpPr>
        <p:spPr>
          <a:xfrm>
            <a:off x="666400" y="1977375"/>
            <a:ext cx="23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20"/>
          <p:cNvCxnSpPr/>
          <p:nvPr/>
        </p:nvCxnSpPr>
        <p:spPr>
          <a:xfrm>
            <a:off x="666400" y="224777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20"/>
          <p:cNvCxnSpPr/>
          <p:nvPr/>
        </p:nvCxnSpPr>
        <p:spPr>
          <a:xfrm>
            <a:off x="666400" y="232152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0" name="Google Shape;460;p20"/>
          <p:cNvSpPr txBox="1"/>
          <p:nvPr/>
        </p:nvSpPr>
        <p:spPr>
          <a:xfrm>
            <a:off x="930850" y="1817999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0"/>
          <p:cNvSpPr txBox="1"/>
          <p:nvPr/>
        </p:nvSpPr>
        <p:spPr>
          <a:xfrm>
            <a:off x="930850" y="2099050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A7BB3B7-AFDC-D94B-ACC1-2827D70A270B}"/>
              </a:ext>
            </a:extLst>
          </p:cNvPr>
          <p:cNvSpPr/>
          <p:nvPr/>
        </p:nvSpPr>
        <p:spPr>
          <a:xfrm>
            <a:off x="8866023" y="1437908"/>
            <a:ext cx="3103270" cy="23535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D137FC3-0DB7-1C4E-81AF-EBC6CC14BBC9}"/>
              </a:ext>
            </a:extLst>
          </p:cNvPr>
          <p:cNvSpPr/>
          <p:nvPr/>
        </p:nvSpPr>
        <p:spPr>
          <a:xfrm>
            <a:off x="8866016" y="3954018"/>
            <a:ext cx="3103269" cy="211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865058-BC2D-294B-A01B-229DD69F6A08}"/>
              </a:ext>
            </a:extLst>
          </p:cNvPr>
          <p:cNvSpPr/>
          <p:nvPr/>
        </p:nvSpPr>
        <p:spPr>
          <a:xfrm>
            <a:off x="8910627" y="1514864"/>
            <a:ext cx="2006857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Points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A3CC03-028D-C847-8642-56B025E21C13}"/>
              </a:ext>
            </a:extLst>
          </p:cNvPr>
          <p:cNvSpPr/>
          <p:nvPr/>
        </p:nvSpPr>
        <p:spPr>
          <a:xfrm>
            <a:off x="8910627" y="4058927"/>
            <a:ext cx="1728784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Affected KPIs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Graphic 24" descr="Playbook">
            <a:extLst>
              <a:ext uri="{FF2B5EF4-FFF2-40B4-BE49-F238E27FC236}">
                <a16:creationId xmlns:a16="http://schemas.microsoft.com/office/drawing/2014/main" id="{F1E0A1C1-A11E-2049-9EF6-C996D2E1B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8516" y="3969310"/>
            <a:ext cx="469232" cy="46923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4DB0245-4084-4D43-8C9D-4D47EDAE5D72}"/>
              </a:ext>
            </a:extLst>
          </p:cNvPr>
          <p:cNvSpPr/>
          <p:nvPr/>
        </p:nvSpPr>
        <p:spPr>
          <a:xfrm>
            <a:off x="8959671" y="205708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DC288F-DC8E-2843-97AD-AD8E94772DFA}"/>
              </a:ext>
            </a:extLst>
          </p:cNvPr>
          <p:cNvSpPr/>
          <p:nvPr/>
        </p:nvSpPr>
        <p:spPr>
          <a:xfrm>
            <a:off x="9218722" y="1999388"/>
            <a:ext cx="2715522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errors leading to supply mismatches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88FAA5D-BA3B-B24A-BEA5-A52EAF3DA092}"/>
              </a:ext>
            </a:extLst>
          </p:cNvPr>
          <p:cNvSpPr/>
          <p:nvPr/>
        </p:nvSpPr>
        <p:spPr>
          <a:xfrm>
            <a:off x="8959671" y="265724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58C4290-7326-2246-A4C5-C6F4FB3DEF32}"/>
              </a:ext>
            </a:extLst>
          </p:cNvPr>
          <p:cNvSpPr/>
          <p:nvPr/>
        </p:nvSpPr>
        <p:spPr>
          <a:xfrm>
            <a:off x="9218722" y="2599548"/>
            <a:ext cx="2750563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Stock-outs happen and cannibalize potential sales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D64AED3-000F-E546-ACC7-0ACD1AF20CDE}"/>
              </a:ext>
            </a:extLst>
          </p:cNvPr>
          <p:cNvSpPr/>
          <p:nvPr/>
        </p:nvSpPr>
        <p:spPr>
          <a:xfrm>
            <a:off x="8959671" y="3299551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28FB3DD-A3BF-334A-A71F-70A9E4CF5338}"/>
              </a:ext>
            </a:extLst>
          </p:cNvPr>
          <p:cNvSpPr/>
          <p:nvPr/>
        </p:nvSpPr>
        <p:spPr>
          <a:xfrm>
            <a:off x="9218722" y="3253008"/>
            <a:ext cx="2762814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Unsold stock deteriorates company profitability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EBE699-E9C8-B944-B3A8-6D0BEEBDF98B}"/>
              </a:ext>
            </a:extLst>
          </p:cNvPr>
          <p:cNvSpPr/>
          <p:nvPr/>
        </p:nvSpPr>
        <p:spPr>
          <a:xfrm>
            <a:off x="8918602" y="4524646"/>
            <a:ext cx="287690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to sales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order performance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margin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8813EC-B98E-D648-B0A1-019B76C9DF56}"/>
              </a:ext>
            </a:extLst>
          </p:cNvPr>
          <p:cNvGrpSpPr/>
          <p:nvPr/>
        </p:nvGrpSpPr>
        <p:grpSpPr>
          <a:xfrm>
            <a:off x="11129767" y="939882"/>
            <a:ext cx="855378" cy="281602"/>
            <a:chOff x="-287130" y="93921"/>
            <a:chExt cx="855378" cy="2816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48DBB27-6E7D-0847-B204-41F23B4EF2CB}"/>
                </a:ext>
              </a:extLst>
            </p:cNvPr>
            <p:cNvSpPr txBox="1"/>
            <p:nvPr/>
          </p:nvSpPr>
          <p:spPr>
            <a:xfrm>
              <a:off x="-145997" y="127000"/>
              <a:ext cx="706924" cy="215444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GB" sz="1400" dirty="0">
                  <a:solidFill>
                    <a:srgbClr val="0063A6"/>
                  </a:solidFill>
                  <a:latin typeface="Arial" panose="020B0604020202020204" pitchFamily="34" charset="0"/>
                </a:rPr>
                <a:t>Illustrative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7B14C56-A978-D04E-B29A-039F7083D5B0}"/>
                </a:ext>
              </a:extLst>
            </p:cNvPr>
            <p:cNvCxnSpPr/>
            <p:nvPr/>
          </p:nvCxnSpPr>
          <p:spPr>
            <a:xfrm>
              <a:off x="-287130" y="93921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3D15249-17D5-5048-B401-1B0BB56D50CE}"/>
                </a:ext>
              </a:extLst>
            </p:cNvPr>
            <p:cNvCxnSpPr/>
            <p:nvPr/>
          </p:nvCxnSpPr>
          <p:spPr>
            <a:xfrm>
              <a:off x="-287130" y="375523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Graphic 99" descr="Target">
            <a:extLst>
              <a:ext uri="{FF2B5EF4-FFF2-40B4-BE49-F238E27FC236}">
                <a16:creationId xmlns:a16="http://schemas.microsoft.com/office/drawing/2014/main" id="{E546D9AA-35A7-D645-8AB1-FF21B8FA8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82" y="1459799"/>
            <a:ext cx="516155" cy="51615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659758" y="1488266"/>
            <a:ext cx="726969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AFR’s annual sales cycle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EC9CD37-5EAC-1A43-9594-3A2361CA14D1}"/>
              </a:ext>
            </a:extLst>
          </p:cNvPr>
          <p:cNvCxnSpPr>
            <a:cxnSpLocks/>
          </p:cNvCxnSpPr>
          <p:nvPr/>
        </p:nvCxnSpPr>
        <p:spPr>
          <a:xfrm>
            <a:off x="3191267" y="1650607"/>
            <a:ext cx="471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86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"/>
          <p:cNvSpPr txBox="1"/>
          <p:nvPr/>
        </p:nvSpPr>
        <p:spPr>
          <a:xfrm>
            <a:off x="210464" y="83041"/>
            <a:ext cx="11697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Through long lead times combined with short product life cycles there is a constant mismatch of product supply and demand</a:t>
            </a:r>
          </a:p>
        </p:txBody>
      </p:sp>
      <p:cxnSp>
        <p:nvCxnSpPr>
          <p:cNvPr id="468" name="Google Shape;468;p21"/>
          <p:cNvCxnSpPr/>
          <p:nvPr/>
        </p:nvCxnSpPr>
        <p:spPr>
          <a:xfrm>
            <a:off x="210465" y="6270929"/>
            <a:ext cx="116973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9" name="Google Shape;469;p21"/>
          <p:cNvSpPr txBox="1">
            <a:spLocks noGrp="1"/>
          </p:cNvSpPr>
          <p:nvPr>
            <p:ph type="ftr" idx="11"/>
          </p:nvPr>
        </p:nvSpPr>
        <p:spPr>
          <a:xfrm>
            <a:off x="11315129" y="6428237"/>
            <a:ext cx="619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#</a:t>
            </a:r>
            <a:fld id="{00000000-1234-1234-1234-123412341234}" type="slidenum">
              <a:rPr lang="en-US">
                <a:solidFill>
                  <a:srgbClr val="7F7F7F"/>
                </a:solidFill>
              </a:rPr>
              <a:t>9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210464" y="963667"/>
            <a:ext cx="1169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and demand mismatch</a:t>
            </a:r>
          </a:p>
        </p:txBody>
      </p:sp>
      <p:pic>
        <p:nvPicPr>
          <p:cNvPr id="471" name="Google Shape;4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04" y="6340832"/>
            <a:ext cx="944830" cy="38416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1"/>
          <p:cNvSpPr/>
          <p:nvPr/>
        </p:nvSpPr>
        <p:spPr>
          <a:xfrm>
            <a:off x="1678900" y="1879924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"/>
          <p:cNvSpPr/>
          <p:nvPr/>
        </p:nvSpPr>
        <p:spPr>
          <a:xfrm>
            <a:off x="6402175" y="1879925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1"/>
          <p:cNvSpPr/>
          <p:nvPr/>
        </p:nvSpPr>
        <p:spPr>
          <a:xfrm>
            <a:off x="7739550" y="1879951"/>
            <a:ext cx="1899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1"/>
          <p:cNvSpPr/>
          <p:nvPr/>
        </p:nvSpPr>
        <p:spPr>
          <a:xfrm>
            <a:off x="3945750" y="1879952"/>
            <a:ext cx="6192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1"/>
          <p:cNvSpPr/>
          <p:nvPr/>
        </p:nvSpPr>
        <p:spPr>
          <a:xfrm>
            <a:off x="2662675" y="1879952"/>
            <a:ext cx="364500" cy="3872100"/>
          </a:xfrm>
          <a:prstGeom prst="rect">
            <a:avLst/>
          </a:prstGeom>
          <a:solidFill>
            <a:srgbClr val="C9DAF8">
              <a:alpha val="6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1"/>
          <p:cNvSpPr/>
          <p:nvPr/>
        </p:nvSpPr>
        <p:spPr>
          <a:xfrm>
            <a:off x="2043400" y="5529425"/>
            <a:ext cx="25215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</a:rPr>
              <a:t>Sales</a:t>
            </a:r>
            <a:endParaRPr sz="1000" b="1" i="1">
              <a:solidFill>
                <a:srgbClr val="FFFFFF"/>
              </a:solidFill>
            </a:endParaRPr>
          </a:p>
        </p:txBody>
      </p:sp>
      <p:sp>
        <p:nvSpPr>
          <p:cNvPr id="493" name="Google Shape;493;p21"/>
          <p:cNvSpPr/>
          <p:nvPr/>
        </p:nvSpPr>
        <p:spPr>
          <a:xfrm>
            <a:off x="5837250" y="5529425"/>
            <a:ext cx="2092200" cy="228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5485075" y="1879975"/>
            <a:ext cx="364500" cy="3872100"/>
          </a:xfrm>
          <a:prstGeom prst="rect">
            <a:avLst/>
          </a:prstGeom>
          <a:solidFill>
            <a:srgbClr val="B7B7B7">
              <a:alpha val="7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1"/>
          <p:cNvSpPr/>
          <p:nvPr/>
        </p:nvSpPr>
        <p:spPr>
          <a:xfrm>
            <a:off x="5495050" y="2487936"/>
            <a:ext cx="2281250" cy="1633550"/>
          </a:xfrm>
          <a:custGeom>
            <a:avLst/>
            <a:gdLst/>
            <a:ahLst/>
            <a:cxnLst/>
            <a:rect l="l" t="t" r="r" b="b"/>
            <a:pathLst>
              <a:path w="91250" h="65342" extrusionOk="0">
                <a:moveTo>
                  <a:pt x="0" y="65342"/>
                </a:moveTo>
                <a:lnTo>
                  <a:pt x="32766" y="30099"/>
                </a:lnTo>
                <a:lnTo>
                  <a:pt x="44768" y="0"/>
                </a:lnTo>
                <a:lnTo>
                  <a:pt x="91250" y="50483"/>
                </a:lnTo>
                <a:lnTo>
                  <a:pt x="83058" y="45339"/>
                </a:lnTo>
                <a:lnTo>
                  <a:pt x="70295" y="40958"/>
                </a:lnTo>
                <a:lnTo>
                  <a:pt x="44768" y="18288"/>
                </a:lnTo>
                <a:lnTo>
                  <a:pt x="31814" y="43053"/>
                </a:lnTo>
                <a:lnTo>
                  <a:pt x="19431" y="53912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96" name="Google Shape;496;p21"/>
          <p:cNvSpPr/>
          <p:nvPr/>
        </p:nvSpPr>
        <p:spPr>
          <a:xfrm>
            <a:off x="1722625" y="2481962"/>
            <a:ext cx="2281250" cy="1633550"/>
          </a:xfrm>
          <a:custGeom>
            <a:avLst/>
            <a:gdLst/>
            <a:ahLst/>
            <a:cxnLst/>
            <a:rect l="l" t="t" r="r" b="b"/>
            <a:pathLst>
              <a:path w="91250" h="65342" extrusionOk="0">
                <a:moveTo>
                  <a:pt x="0" y="65342"/>
                </a:moveTo>
                <a:lnTo>
                  <a:pt x="32766" y="30099"/>
                </a:lnTo>
                <a:lnTo>
                  <a:pt x="44768" y="0"/>
                </a:lnTo>
                <a:lnTo>
                  <a:pt x="91250" y="50483"/>
                </a:lnTo>
                <a:lnTo>
                  <a:pt x="83058" y="45339"/>
                </a:lnTo>
                <a:lnTo>
                  <a:pt x="70295" y="40958"/>
                </a:lnTo>
                <a:lnTo>
                  <a:pt x="44768" y="18288"/>
                </a:lnTo>
                <a:lnTo>
                  <a:pt x="31814" y="43053"/>
                </a:lnTo>
                <a:lnTo>
                  <a:pt x="19431" y="53912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97" name="Google Shape;497;p21"/>
          <p:cNvSpPr/>
          <p:nvPr/>
        </p:nvSpPr>
        <p:spPr>
          <a:xfrm>
            <a:off x="5671962" y="2435561"/>
            <a:ext cx="933450" cy="1023925"/>
          </a:xfrm>
          <a:custGeom>
            <a:avLst/>
            <a:gdLst/>
            <a:ahLst/>
            <a:cxnLst/>
            <a:rect l="l" t="t" r="r" b="b"/>
            <a:pathLst>
              <a:path w="37338" h="40957" extrusionOk="0">
                <a:moveTo>
                  <a:pt x="0" y="16954"/>
                </a:moveTo>
                <a:lnTo>
                  <a:pt x="12954" y="34671"/>
                </a:lnTo>
                <a:lnTo>
                  <a:pt x="15812" y="40957"/>
                </a:lnTo>
                <a:lnTo>
                  <a:pt x="24194" y="31432"/>
                </a:lnTo>
                <a:lnTo>
                  <a:pt x="37338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98" name="Google Shape;498;p21"/>
          <p:cNvSpPr/>
          <p:nvPr/>
        </p:nvSpPr>
        <p:spPr>
          <a:xfrm>
            <a:off x="1909063" y="2439112"/>
            <a:ext cx="933450" cy="1023925"/>
          </a:xfrm>
          <a:custGeom>
            <a:avLst/>
            <a:gdLst/>
            <a:ahLst/>
            <a:cxnLst/>
            <a:rect l="l" t="t" r="r" b="b"/>
            <a:pathLst>
              <a:path w="37338" h="40957" extrusionOk="0">
                <a:moveTo>
                  <a:pt x="0" y="16954"/>
                </a:moveTo>
                <a:lnTo>
                  <a:pt x="12954" y="34671"/>
                </a:lnTo>
                <a:lnTo>
                  <a:pt x="15812" y="40957"/>
                </a:lnTo>
                <a:lnTo>
                  <a:pt x="24194" y="31432"/>
                </a:lnTo>
                <a:lnTo>
                  <a:pt x="37338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99" name="Google Shape;499;p21"/>
          <p:cNvSpPr/>
          <p:nvPr/>
        </p:nvSpPr>
        <p:spPr>
          <a:xfrm>
            <a:off x="6186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123206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184546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1"/>
          <p:cNvSpPr/>
          <p:nvPr/>
        </p:nvSpPr>
        <p:spPr>
          <a:xfrm>
            <a:off x="245885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307225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368564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4299039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4912433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5525827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1"/>
          <p:cNvSpPr/>
          <p:nvPr/>
        </p:nvSpPr>
        <p:spPr>
          <a:xfrm>
            <a:off x="6139221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1"/>
          <p:cNvSpPr/>
          <p:nvPr/>
        </p:nvSpPr>
        <p:spPr>
          <a:xfrm>
            <a:off x="675261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1"/>
          <p:cNvSpPr/>
          <p:nvPr/>
        </p:nvSpPr>
        <p:spPr>
          <a:xfrm>
            <a:off x="7365975" y="5847025"/>
            <a:ext cx="567900" cy="22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2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1"/>
          <p:cNvSpPr/>
          <p:nvPr/>
        </p:nvSpPr>
        <p:spPr>
          <a:xfrm>
            <a:off x="5943398" y="230940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12" name="Google Shape;512;p21"/>
          <p:cNvSpPr/>
          <p:nvPr/>
        </p:nvSpPr>
        <p:spPr>
          <a:xfrm>
            <a:off x="2180523" y="230940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13" name="Google Shape;513;p21"/>
          <p:cNvSpPr/>
          <p:nvPr/>
        </p:nvSpPr>
        <p:spPr>
          <a:xfrm>
            <a:off x="7239000" y="4111450"/>
            <a:ext cx="690575" cy="1033450"/>
          </a:xfrm>
          <a:custGeom>
            <a:avLst/>
            <a:gdLst/>
            <a:ahLst/>
            <a:cxnLst/>
            <a:rect l="l" t="t" r="r" b="b"/>
            <a:pathLst>
              <a:path w="27623" h="41338" extrusionOk="0">
                <a:moveTo>
                  <a:pt x="0" y="6858"/>
                </a:moveTo>
                <a:lnTo>
                  <a:pt x="12192" y="0"/>
                </a:lnTo>
                <a:lnTo>
                  <a:pt x="25527" y="14287"/>
                </a:lnTo>
                <a:lnTo>
                  <a:pt x="27623" y="41338"/>
                </a:lnTo>
                <a:lnTo>
                  <a:pt x="23622" y="25717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14" name="Google Shape;514;p21"/>
          <p:cNvSpPr/>
          <p:nvPr/>
        </p:nvSpPr>
        <p:spPr>
          <a:xfrm>
            <a:off x="7086596" y="265494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15" name="Google Shape;515;p21"/>
          <p:cNvSpPr/>
          <p:nvPr/>
        </p:nvSpPr>
        <p:spPr>
          <a:xfrm>
            <a:off x="3319471" y="2654945"/>
            <a:ext cx="237600" cy="22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16" name="Google Shape;516;p21"/>
          <p:cNvSpPr/>
          <p:nvPr/>
        </p:nvSpPr>
        <p:spPr>
          <a:xfrm>
            <a:off x="618675" y="5529425"/>
            <a:ext cx="14247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1"/>
          <p:cNvSpPr/>
          <p:nvPr/>
        </p:nvSpPr>
        <p:spPr>
          <a:xfrm>
            <a:off x="4564925" y="5529425"/>
            <a:ext cx="1284600" cy="2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build-up</a:t>
            </a:r>
            <a:endParaRPr sz="10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1"/>
          <p:cNvSpPr txBox="1"/>
          <p:nvPr/>
        </p:nvSpPr>
        <p:spPr>
          <a:xfrm>
            <a:off x="1221876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1"/>
          <p:cNvSpPr txBox="1"/>
          <p:nvPr/>
        </p:nvSpPr>
        <p:spPr>
          <a:xfrm>
            <a:off x="2206551" y="5158425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1"/>
          <p:cNvSpPr txBox="1"/>
          <p:nvPr/>
        </p:nvSpPr>
        <p:spPr>
          <a:xfrm>
            <a:off x="3319550" y="5158425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1"/>
          <p:cNvSpPr txBox="1"/>
          <p:nvPr/>
        </p:nvSpPr>
        <p:spPr>
          <a:xfrm>
            <a:off x="5016551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1"/>
          <p:cNvSpPr txBox="1"/>
          <p:nvPr/>
        </p:nvSpPr>
        <p:spPr>
          <a:xfrm>
            <a:off x="5946875" y="5150687"/>
            <a:ext cx="52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peak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1"/>
          <p:cNvSpPr txBox="1"/>
          <p:nvPr/>
        </p:nvSpPr>
        <p:spPr>
          <a:xfrm>
            <a:off x="7114225" y="5150687"/>
            <a:ext cx="69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discount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1"/>
          <p:cNvSpPr/>
          <p:nvPr/>
        </p:nvSpPr>
        <p:spPr>
          <a:xfrm>
            <a:off x="3462350" y="4111450"/>
            <a:ext cx="966775" cy="947725"/>
          </a:xfrm>
          <a:custGeom>
            <a:avLst/>
            <a:gdLst/>
            <a:ahLst/>
            <a:cxnLst/>
            <a:rect l="l" t="t" r="r" b="b"/>
            <a:pathLst>
              <a:path w="38671" h="37909" extrusionOk="0">
                <a:moveTo>
                  <a:pt x="0" y="7239"/>
                </a:moveTo>
                <a:lnTo>
                  <a:pt x="12763" y="0"/>
                </a:lnTo>
                <a:lnTo>
                  <a:pt x="25717" y="14668"/>
                </a:lnTo>
                <a:lnTo>
                  <a:pt x="38671" y="21145"/>
                </a:lnTo>
                <a:lnTo>
                  <a:pt x="37528" y="37909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525" name="Google Shape;5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00" y="1881475"/>
            <a:ext cx="7824276" cy="329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21"/>
          <p:cNvCxnSpPr/>
          <p:nvPr/>
        </p:nvCxnSpPr>
        <p:spPr>
          <a:xfrm flipH="1">
            <a:off x="1895400" y="2444575"/>
            <a:ext cx="962100" cy="42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527" name="Google Shape;527;p21"/>
          <p:cNvCxnSpPr/>
          <p:nvPr/>
        </p:nvCxnSpPr>
        <p:spPr>
          <a:xfrm flipH="1">
            <a:off x="5657625" y="2444575"/>
            <a:ext cx="962100" cy="428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528" name="Google Shape;528;p21"/>
          <p:cNvCxnSpPr/>
          <p:nvPr/>
        </p:nvCxnSpPr>
        <p:spPr>
          <a:xfrm rot="10800000">
            <a:off x="6610325" y="2477900"/>
            <a:ext cx="4800" cy="533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529" name="Google Shape;529;p21"/>
          <p:cNvCxnSpPr/>
          <p:nvPr/>
        </p:nvCxnSpPr>
        <p:spPr>
          <a:xfrm rot="10800000">
            <a:off x="2842525" y="2477900"/>
            <a:ext cx="4800" cy="533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dash"/>
            <a:round/>
            <a:headEnd type="oval" w="med" len="med"/>
            <a:tailEnd type="triangle" w="med" len="med"/>
          </a:ln>
        </p:spPr>
      </p:cxnSp>
      <p:cxnSp>
        <p:nvCxnSpPr>
          <p:cNvPr id="530" name="Google Shape;530;p21"/>
          <p:cNvCxnSpPr/>
          <p:nvPr/>
        </p:nvCxnSpPr>
        <p:spPr>
          <a:xfrm>
            <a:off x="666400" y="1977375"/>
            <a:ext cx="23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21"/>
          <p:cNvCxnSpPr/>
          <p:nvPr/>
        </p:nvCxnSpPr>
        <p:spPr>
          <a:xfrm>
            <a:off x="666400" y="224777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21"/>
          <p:cNvCxnSpPr/>
          <p:nvPr/>
        </p:nvCxnSpPr>
        <p:spPr>
          <a:xfrm>
            <a:off x="666400" y="2321525"/>
            <a:ext cx="237600" cy="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3" name="Google Shape;533;p21"/>
          <p:cNvSpPr txBox="1"/>
          <p:nvPr/>
        </p:nvSpPr>
        <p:spPr>
          <a:xfrm>
            <a:off x="930850" y="1817999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Stock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1"/>
          <p:cNvSpPr txBox="1"/>
          <p:nvPr/>
        </p:nvSpPr>
        <p:spPr>
          <a:xfrm>
            <a:off x="930850" y="2099050"/>
            <a:ext cx="799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1">
                <a:latin typeface="Calibri"/>
                <a:ea typeface="Calibri"/>
                <a:cs typeface="Calibri"/>
                <a:sym typeface="Calibri"/>
              </a:rPr>
              <a:t>Sales Level</a:t>
            </a:r>
            <a:endParaRPr sz="9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A7BB3B7-AFDC-D94B-ACC1-2827D70A270B}"/>
              </a:ext>
            </a:extLst>
          </p:cNvPr>
          <p:cNvSpPr/>
          <p:nvPr/>
        </p:nvSpPr>
        <p:spPr>
          <a:xfrm>
            <a:off x="8866023" y="1437908"/>
            <a:ext cx="3103270" cy="23535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D137FC3-0DB7-1C4E-81AF-EBC6CC14BBC9}"/>
              </a:ext>
            </a:extLst>
          </p:cNvPr>
          <p:cNvSpPr/>
          <p:nvPr/>
        </p:nvSpPr>
        <p:spPr>
          <a:xfrm>
            <a:off x="8866016" y="3954018"/>
            <a:ext cx="3103269" cy="211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5865058-BC2D-294B-A01B-229DD69F6A08}"/>
              </a:ext>
            </a:extLst>
          </p:cNvPr>
          <p:cNvSpPr/>
          <p:nvPr/>
        </p:nvSpPr>
        <p:spPr>
          <a:xfrm>
            <a:off x="8910627" y="1514864"/>
            <a:ext cx="2006857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Points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0A3CC03-028D-C847-8642-56B025E21C13}"/>
              </a:ext>
            </a:extLst>
          </p:cNvPr>
          <p:cNvSpPr/>
          <p:nvPr/>
        </p:nvSpPr>
        <p:spPr>
          <a:xfrm>
            <a:off x="8910627" y="4058927"/>
            <a:ext cx="1728784" cy="37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Affected KPIs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Graphic 24" descr="Playbook">
            <a:extLst>
              <a:ext uri="{FF2B5EF4-FFF2-40B4-BE49-F238E27FC236}">
                <a16:creationId xmlns:a16="http://schemas.microsoft.com/office/drawing/2014/main" id="{F1E0A1C1-A11E-2049-9EF6-C996D2E1B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8516" y="3969310"/>
            <a:ext cx="469232" cy="46923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4DB0245-4084-4D43-8C9D-4D47EDAE5D72}"/>
              </a:ext>
            </a:extLst>
          </p:cNvPr>
          <p:cNvSpPr/>
          <p:nvPr/>
        </p:nvSpPr>
        <p:spPr>
          <a:xfrm>
            <a:off x="8959671" y="205708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8DC288F-DC8E-2843-97AD-AD8E94772DFA}"/>
              </a:ext>
            </a:extLst>
          </p:cNvPr>
          <p:cNvSpPr/>
          <p:nvPr/>
        </p:nvSpPr>
        <p:spPr>
          <a:xfrm>
            <a:off x="9218722" y="1999388"/>
            <a:ext cx="2715522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errors leading to supply mismatches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88FAA5D-BA3B-B24A-BEA5-A52EAF3DA092}"/>
              </a:ext>
            </a:extLst>
          </p:cNvPr>
          <p:cNvSpPr/>
          <p:nvPr/>
        </p:nvSpPr>
        <p:spPr>
          <a:xfrm>
            <a:off x="8959671" y="2657242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58C4290-7326-2246-A4C5-C6F4FB3DEF32}"/>
              </a:ext>
            </a:extLst>
          </p:cNvPr>
          <p:cNvSpPr/>
          <p:nvPr/>
        </p:nvSpPr>
        <p:spPr>
          <a:xfrm>
            <a:off x="9218722" y="2599548"/>
            <a:ext cx="2750563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Stock-outs happen and cannibalize potential sales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D64AED3-000F-E546-ACC7-0ACD1AF20CDE}"/>
              </a:ext>
            </a:extLst>
          </p:cNvPr>
          <p:cNvSpPr/>
          <p:nvPr/>
        </p:nvSpPr>
        <p:spPr>
          <a:xfrm>
            <a:off x="8959671" y="3299551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28FB3DD-A3BF-334A-A71F-70A9E4CF5338}"/>
              </a:ext>
            </a:extLst>
          </p:cNvPr>
          <p:cNvSpPr/>
          <p:nvPr/>
        </p:nvSpPr>
        <p:spPr>
          <a:xfrm>
            <a:off x="9218722" y="3253008"/>
            <a:ext cx="2762814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Unsold stock deteriorates company profitability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FEBE699-E9C8-B944-B3A8-6D0BEEBDF98B}"/>
              </a:ext>
            </a:extLst>
          </p:cNvPr>
          <p:cNvSpPr/>
          <p:nvPr/>
        </p:nvSpPr>
        <p:spPr>
          <a:xfrm>
            <a:off x="8918602" y="4524646"/>
            <a:ext cx="2876907" cy="40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to sales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order performance</a:t>
            </a:r>
          </a:p>
          <a:p>
            <a:pPr marL="180975" indent="-180975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margin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D8813EC-B98E-D648-B0A1-019B76C9DF56}"/>
              </a:ext>
            </a:extLst>
          </p:cNvPr>
          <p:cNvGrpSpPr/>
          <p:nvPr/>
        </p:nvGrpSpPr>
        <p:grpSpPr>
          <a:xfrm>
            <a:off x="11129767" y="939882"/>
            <a:ext cx="855378" cy="281602"/>
            <a:chOff x="-287130" y="93921"/>
            <a:chExt cx="855378" cy="28160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48DBB27-6E7D-0847-B204-41F23B4EF2CB}"/>
                </a:ext>
              </a:extLst>
            </p:cNvPr>
            <p:cNvSpPr txBox="1"/>
            <p:nvPr/>
          </p:nvSpPr>
          <p:spPr>
            <a:xfrm>
              <a:off x="-145997" y="127000"/>
              <a:ext cx="706924" cy="215444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GB" sz="1400" dirty="0">
                  <a:solidFill>
                    <a:srgbClr val="0063A6"/>
                  </a:solidFill>
                  <a:latin typeface="Arial" panose="020B0604020202020204" pitchFamily="34" charset="0"/>
                </a:rPr>
                <a:t>Illustrative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B14C56-A978-D04E-B29A-039F7083D5B0}"/>
                </a:ext>
              </a:extLst>
            </p:cNvPr>
            <p:cNvCxnSpPr/>
            <p:nvPr/>
          </p:nvCxnSpPr>
          <p:spPr>
            <a:xfrm>
              <a:off x="-287130" y="93921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3D15249-17D5-5048-B401-1B0BB56D50CE}"/>
                </a:ext>
              </a:extLst>
            </p:cNvPr>
            <p:cNvCxnSpPr/>
            <p:nvPr/>
          </p:nvCxnSpPr>
          <p:spPr>
            <a:xfrm>
              <a:off x="-287130" y="375523"/>
              <a:ext cx="855378" cy="0"/>
            </a:xfrm>
            <a:prstGeom prst="line">
              <a:avLst/>
            </a:prstGeom>
            <a:ln w="19050">
              <a:solidFill>
                <a:srgbClr val="0063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Graphic 99" descr="Target">
            <a:extLst>
              <a:ext uri="{FF2B5EF4-FFF2-40B4-BE49-F238E27FC236}">
                <a16:creationId xmlns:a16="http://schemas.microsoft.com/office/drawing/2014/main" id="{E546D9AA-35A7-D645-8AB1-FF21B8FA8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82" y="1459799"/>
            <a:ext cx="516155" cy="51615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DB4A06D-BE32-BB45-B763-90FADF9ED1CD}"/>
              </a:ext>
            </a:extLst>
          </p:cNvPr>
          <p:cNvSpPr txBox="1"/>
          <p:nvPr/>
        </p:nvSpPr>
        <p:spPr>
          <a:xfrm>
            <a:off x="659758" y="1488266"/>
            <a:ext cx="726969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de-DE"/>
            </a:defPPr>
            <a:lvl1pPr>
              <a:lnSpc>
                <a:spcPts val="3780"/>
              </a:lnSpc>
              <a:defRPr sz="3400"/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AFR’s annual sales cycle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EC9CD37-5EAC-1A43-9594-3A2361CA14D1}"/>
              </a:ext>
            </a:extLst>
          </p:cNvPr>
          <p:cNvCxnSpPr>
            <a:cxnSpLocks/>
          </p:cNvCxnSpPr>
          <p:nvPr/>
        </p:nvCxnSpPr>
        <p:spPr>
          <a:xfrm>
            <a:off x="3191267" y="1650607"/>
            <a:ext cx="471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850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034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wjYXFHR2qS7bqdu3wLd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sP9MwKRNCWQ2LKYhhVp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1blT_dPQPK2akf8K4tzI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mU2q7oSaq98.cJRnXkW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iknXcJRxWLYFfG_Z3_p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1neGrr0TtyzoKIEBalg2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eBel2qSDeGdfAFL4dWc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GWIQR6R0m4EctkB7xNO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80kcws_TQKFv41o1dkfg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1Dilk7TDyvTZHAwcx.U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_zU95fQSeiRWMMPa3z16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iknXcJRxWLYFfG_Z3_p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1neGrr0TtyzoKIEBalg2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eBel2qSDeGdfAFL4dWc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GWIQR6R0m4EctkB7xNO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80kcws_TQKFv41o1dkfg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1Dilk7TDyvTZHAwcx.U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ClGPACQF2qE1exaZpOi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ClGPACQF2qE1exaZpOi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6qR0PERfOVj7RgDv5sDA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ClGPACQF2qE1exaZpOi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ClGPACQF2qE1exaZpOi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ClGPACQF2qE1exaZpOi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ClGPACQF2qE1exaZpOi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z.wl7RQNa5W5FGtJDWd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61nYYGoQ9CDVGMXfwLoY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L_ZLY3wR2Kt7Akj3MMxK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60y.dyyReu0yphsp1FiF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onHbw1T.agYkd0Xt0Kp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o8KvRASQ.fahtn.UsOx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v_TZDtRtuyLvVsYXIss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hPVNw7RSyjNJTb0CSCJ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2T.FN9DQwWY9ywtsKfn6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0cuTKeSJ2Nzd2j8s2uw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nPtiCgSqezXfSQlO9KV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WMeGaPRGCso0FXS8a_l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J3WYUnTPCsvyR8d4Yj7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ju2eqSQLKXc0179yqW4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vTirdkPT4qyPrIDco9CA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1e57YPASwaqdgM2JxrJ5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h2ludkdQVy270vbtq6vq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ZD72suxQDihRu.UscgKV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m_rbY7zQ5eTVTnjo9FSn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wryv1yQ3.d3vGsPefP4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z2pabFSP.b7oG096GKl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pq1Cb2SnmfUub7zrb2o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_92fU5Rm6T.xasQcdOq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LhtBU.QR2hXzToDu6LI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XhAZ0KJSVOJ8AoZAB.tw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xsyOJqRT42hG5kthko2k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_1m7SGRxOrJnUDj.dMi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7Wa.7b3SqCwlgQqc929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rYSv51SXeVzjcYNG9xK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dnRINkS2.RH8Q_BwPg3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QcNy540SY6L0rLt4xIfK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ddaljjTP6OyTBEdQO7J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KwjhTVT5q0U0zpvssMX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wvV5_GQaGkOuWZo3qPq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6azKKrSg.LU_wQsZ_ZN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gO2IiSQTWjRMt8tZF5.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EDicVBRNuYVBGkhBOYk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.KhxI_R7y3iVTMBQCGn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qEgOqtRbGXAT5rlU0eg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Rj9DZJR5yK4XUIo.CO2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ktAHuKSOWl1UwM8L3I5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0Y.yzZLRnSITMtO7yOsX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32CP2J0TYWFeUPd43EE7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Mio.jNQXGTktYllSzkI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bNDOhaSo2Kcs1VzKEL3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06YMTdSNGPOvh7qjN.E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9W5yWZTOGFMWFm_vJag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HVSks_SfeACnqtcqd4G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N5QikgATFSilAn7FsAWy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anNLEQrQIqPaPyx0Krqf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Zan3s5Q.G2rZ.sEv3dO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XaDUpERQPCyNw9TU1kVy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paHQOGQVGTaktKxny6p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sE01R0SjqDO5uEywhJC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LQR_5eRcK9LScyELkOr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GRBJKPTRGNlZnxs1mAD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ZLX2RiSI6SQ8_CLB6Yf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UgJkowQQuKHDCRaiLQhj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BYFCmGR4anD6nUegPWh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2hxvUJSrmxQfEhE1s1Q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yUK1MwrTNq6T86KVlo93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CPad46tQXeq8gW4MjU_J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pZiKRJQHKo_zmZKpufZ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rozrupRm2WSk30v3v4n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tOOeiQSr.xtlgGiik5L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4Ji5M6S0.Ai2OOaGqrX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.kSuYrvR5Oiyl3x59nQ_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mVchi1ySsKeTkGjWVC.f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Ai9erOSBidfv17GCrfv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YkoDftTHaGczuoDfsAH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D3aMpnRjKtsXv2tRX1O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26msfHQ3eKutw9Ilet1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Q7O02ER0eR8B.DZbMwc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a_gTjnQRmuoeo3o40Ui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IcHRz4RgKLxux20i0wL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ey9t7mSgKdhbKXY8KSk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0IIxkEAROaCJKJQoryE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_alILlTSOlihJ6VDjw1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T8I6c6S2atFZ9_S6oN3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N7l3D7TmuDFKfyzUkU_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wucUNcRCmCUr.Di0y2G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HFmN6hTk2DZ9jrIJAet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K_NwNWSyKvJpLuHle6w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oyN1oaQ_uL9_v.8awsxQ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Wam8xaKQgygA4BqmAL8_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ClGPACQF2qE1exaZpOi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RWfgDuQo6RQFFimLkyt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.RjPuseRHaEfHyR0kuvq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3298</Words>
  <Application>Microsoft Macintosh PowerPoint</Application>
  <PresentationFormat>Widescreen</PresentationFormat>
  <Paragraphs>947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Wingdings 2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Arnd Ehmann</dc:creator>
  <cp:lastModifiedBy>Felix Kruger</cp:lastModifiedBy>
  <cp:revision>245</cp:revision>
  <cp:lastPrinted>2019-06-02T11:09:38Z</cp:lastPrinted>
  <dcterms:created xsi:type="dcterms:W3CDTF">2019-04-25T16:07:56Z</dcterms:created>
  <dcterms:modified xsi:type="dcterms:W3CDTF">2019-09-25T14:14:09Z</dcterms:modified>
</cp:coreProperties>
</file>